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sldIdLst>
    <p:sldId id="256" r:id="rId2"/>
    <p:sldId id="257" r:id="rId3"/>
    <p:sldId id="258" r:id="rId4"/>
    <p:sldId id="259" r:id="rId5"/>
    <p:sldId id="260" r:id="rId6"/>
    <p:sldId id="271" r:id="rId7"/>
    <p:sldId id="261" r:id="rId8"/>
    <p:sldId id="262" r:id="rId9"/>
    <p:sldId id="263" r:id="rId10"/>
    <p:sldId id="275" r:id="rId11"/>
    <p:sldId id="264" r:id="rId12"/>
    <p:sldId id="265" r:id="rId13"/>
    <p:sldId id="269" r:id="rId14"/>
    <p:sldId id="266" r:id="rId15"/>
    <p:sldId id="270" r:id="rId16"/>
    <p:sldId id="268" r:id="rId17"/>
    <p:sldId id="267" r:id="rId18"/>
    <p:sldId id="274" r:id="rId19"/>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AE766C-05B2-4F42-8E2D-AD21243F0821}" type="datetimeFigureOut">
              <a:rPr lang="nl-NL" smtClean="0"/>
              <a:t>20-12-2017</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9EB2FC-DFBA-4BAE-BFBB-99D0D1EB1703}" type="slidenum">
              <a:rPr lang="nl-NL" smtClean="0"/>
              <a:t>‹nr.›</a:t>
            </a:fld>
            <a:endParaRPr lang="nl-NL"/>
          </a:p>
        </p:txBody>
      </p:sp>
    </p:spTree>
    <p:extLst>
      <p:ext uri="{BB962C8B-B14F-4D97-AF65-F5344CB8AC3E}">
        <p14:creationId xmlns:p14="http://schemas.microsoft.com/office/powerpoint/2010/main" val="11328612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De communiceert met de weergegeven onderdelen van het lichaam. We zullen deze 1 voor 1 bespreken.</a:t>
            </a:r>
            <a:endParaRPr lang="nl-NL" dirty="0"/>
          </a:p>
        </p:txBody>
      </p:sp>
      <p:sp>
        <p:nvSpPr>
          <p:cNvPr id="4" name="Tijdelijke aanduiding voor dianummer 3"/>
          <p:cNvSpPr>
            <a:spLocks noGrp="1"/>
          </p:cNvSpPr>
          <p:nvPr>
            <p:ph type="sldNum" sz="quarter" idx="10"/>
          </p:nvPr>
        </p:nvSpPr>
        <p:spPr/>
        <p:txBody>
          <a:bodyPr/>
          <a:lstStyle/>
          <a:p>
            <a:fld id="{64A60595-FE1C-4EC9-A65F-F97A62534B03}" type="slidenum">
              <a:rPr lang="nl-NL" smtClean="0"/>
              <a:pPr/>
              <a:t>2</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fontScale="92500" lnSpcReduction="10000"/>
          </a:bodyPr>
          <a:lstStyle/>
          <a:p>
            <a:r>
              <a:rPr lang="nl-NL" dirty="0" smtClean="0"/>
              <a:t>Je vraagt eerst aan de leerlingen op welke leeftijd het kitten weg mag bij zijn moeder. </a:t>
            </a:r>
          </a:p>
          <a:p>
            <a:r>
              <a:rPr lang="nl-NL" dirty="0" smtClean="0"/>
              <a:t>Het laatste punt met de vraag wanneer een kitten weghalen bij de moeder, is nog niet zien. Je loopt de periodes door</a:t>
            </a:r>
          </a:p>
          <a:p>
            <a:r>
              <a:rPr lang="nl-NL" b="1" dirty="0" smtClean="0"/>
              <a:t>0-14 dagen: Neonatale periode</a:t>
            </a:r>
            <a:endParaRPr lang="nl-NL" dirty="0" smtClean="0"/>
          </a:p>
          <a:p>
            <a:r>
              <a:rPr lang="nl-NL" dirty="0" smtClean="0"/>
              <a:t>In deze periode slapen en eten de </a:t>
            </a:r>
            <a:r>
              <a:rPr lang="nl-NL" dirty="0" err="1" smtClean="0"/>
              <a:t>kittens</a:t>
            </a:r>
            <a:r>
              <a:rPr lang="nl-NL" dirty="0" smtClean="0"/>
              <a:t>. De gehoorgang en de oogjes gaan open met</a:t>
            </a:r>
          </a:p>
          <a:p>
            <a:r>
              <a:rPr lang="nl-NL" dirty="0" smtClean="0"/>
              <a:t>ongeveer 10 dagen. </a:t>
            </a:r>
          </a:p>
          <a:p>
            <a:r>
              <a:rPr lang="nl-NL" dirty="0" smtClean="0"/>
              <a:t>Met ongeveer 14 dagen komen de eerste tanden door.</a:t>
            </a:r>
          </a:p>
          <a:p>
            <a:r>
              <a:rPr lang="nl-NL" b="1" dirty="0" smtClean="0"/>
              <a:t> </a:t>
            </a:r>
            <a:endParaRPr lang="nl-NL" dirty="0" smtClean="0"/>
          </a:p>
          <a:p>
            <a:r>
              <a:rPr lang="nl-NL" b="1" dirty="0" smtClean="0"/>
              <a:t>2-3 weken: Overgangsperiode</a:t>
            </a:r>
            <a:endParaRPr lang="nl-NL" dirty="0" smtClean="0"/>
          </a:p>
          <a:p>
            <a:r>
              <a:rPr lang="nl-NL" dirty="0" smtClean="0"/>
              <a:t>Waarin de </a:t>
            </a:r>
            <a:r>
              <a:rPr lang="nl-NL" dirty="0" err="1" smtClean="0"/>
              <a:t>kittens</a:t>
            </a:r>
            <a:r>
              <a:rPr lang="nl-NL" dirty="0" smtClean="0"/>
              <a:t> van volledige afhankelijkheid van hun moeder overgaan naar minder</a:t>
            </a:r>
          </a:p>
          <a:p>
            <a:r>
              <a:rPr lang="nl-NL" dirty="0" smtClean="0"/>
              <a:t>afhankelijk. Katten kunnen in hun 3 e levensweek voor het eerst ook vast voedsel krijgen.</a:t>
            </a:r>
          </a:p>
          <a:p>
            <a:r>
              <a:rPr lang="nl-NL" b="1" dirty="0" smtClean="0"/>
              <a:t> </a:t>
            </a:r>
            <a:endParaRPr lang="nl-NL" dirty="0" smtClean="0"/>
          </a:p>
          <a:p>
            <a:r>
              <a:rPr lang="nl-NL" b="1" dirty="0" smtClean="0"/>
              <a:t>3–7 weken: Eerste Socialisatieperiode</a:t>
            </a:r>
            <a:endParaRPr lang="nl-NL" dirty="0" smtClean="0"/>
          </a:p>
          <a:p>
            <a:r>
              <a:rPr lang="nl-NL" dirty="0" smtClean="0"/>
              <a:t>Als </a:t>
            </a:r>
            <a:r>
              <a:rPr lang="nl-NL" dirty="0" err="1" smtClean="0"/>
              <a:t>kittens</a:t>
            </a:r>
            <a:r>
              <a:rPr lang="nl-NL" dirty="0" smtClean="0"/>
              <a:t> in hun eerste socialisatieperiode, van 3 tot 7 weken, geregeld door zowel</a:t>
            </a:r>
          </a:p>
          <a:p>
            <a:r>
              <a:rPr lang="nl-NL" dirty="0" smtClean="0"/>
              <a:t>bekende als onbekende mensen worden opgepakt zullen zij in de leeftijdsperiode van 4 tot 7</a:t>
            </a:r>
          </a:p>
          <a:p>
            <a:r>
              <a:rPr lang="nl-NL" dirty="0" smtClean="0"/>
              <a:t>maanden sneller op vreemde voorwerpen afstappen en daar ook langere tijd mee</a:t>
            </a:r>
          </a:p>
          <a:p>
            <a:r>
              <a:rPr lang="nl-NL" dirty="0" smtClean="0"/>
              <a:t>doorbrengen. Met 4 weken kunnen </a:t>
            </a:r>
            <a:r>
              <a:rPr lang="nl-NL" dirty="0" err="1" smtClean="0"/>
              <a:t>kittens</a:t>
            </a:r>
            <a:r>
              <a:rPr lang="nl-NL" dirty="0" smtClean="0"/>
              <a:t>, als ze op een verhoging gezet worden,</a:t>
            </a:r>
          </a:p>
          <a:p>
            <a:r>
              <a:rPr lang="nl-NL" dirty="0" smtClean="0"/>
              <a:t>goed diepte zien</a:t>
            </a:r>
          </a:p>
          <a:p>
            <a:r>
              <a:rPr lang="nl-NL" dirty="0" smtClean="0"/>
              <a:t> </a:t>
            </a:r>
          </a:p>
          <a:p>
            <a:r>
              <a:rPr lang="nl-NL" b="1" dirty="0" smtClean="0"/>
              <a:t>7 -14 weken:  Tweede socialisatieperiode</a:t>
            </a:r>
            <a:endParaRPr lang="nl-NL" dirty="0" smtClean="0"/>
          </a:p>
          <a:p>
            <a:r>
              <a:rPr lang="nl-NL" dirty="0" smtClean="0"/>
              <a:t>In de leeftijd van 7-14 weken volgt de tweede socialisatieperiode. Daar is nog niet erg veel over bekend, maar het is wel duidelijk dat </a:t>
            </a:r>
            <a:r>
              <a:rPr lang="nl-NL" dirty="0" err="1" smtClean="0"/>
              <a:t>kittens</a:t>
            </a:r>
            <a:r>
              <a:rPr lang="nl-NL" dirty="0" smtClean="0"/>
              <a:t> in deze periode sociale contacten leren aangaan en leren omgaan met agressie.</a:t>
            </a:r>
          </a:p>
          <a:p>
            <a:endParaRPr lang="nl-NL" dirty="0" smtClean="0"/>
          </a:p>
          <a:p>
            <a:r>
              <a:rPr lang="nl-NL" dirty="0" smtClean="0"/>
              <a:t>Vervolgens klik je en komt de vraag te zien. Vraag nu de eerste vraag nog eens en laat het de leerling uitleggen. </a:t>
            </a:r>
            <a:endParaRPr lang="nl-NL" dirty="0"/>
          </a:p>
        </p:txBody>
      </p:sp>
      <p:sp>
        <p:nvSpPr>
          <p:cNvPr id="4" name="Tijdelijke aanduiding voor dianummer 3"/>
          <p:cNvSpPr>
            <a:spLocks noGrp="1"/>
          </p:cNvSpPr>
          <p:nvPr>
            <p:ph type="sldNum" sz="quarter" idx="10"/>
          </p:nvPr>
        </p:nvSpPr>
        <p:spPr/>
        <p:txBody>
          <a:bodyPr/>
          <a:lstStyle/>
          <a:p>
            <a:fld id="{64A60595-FE1C-4EC9-A65F-F97A62534B03}" type="slidenum">
              <a:rPr lang="nl-NL" smtClean="0"/>
              <a:pPr/>
              <a:t>17</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Behandel de plaatjes 1 voor 1. Daarna laat je een filmpje zien van de dvd ‘Begrijp ik mijn kat’, horende bij het boek ‘Begrijp ik mijn kat’ van Nicky Gootjes. </a:t>
            </a:r>
            <a:endParaRPr lang="nl-NL" dirty="0"/>
          </a:p>
        </p:txBody>
      </p:sp>
      <p:sp>
        <p:nvSpPr>
          <p:cNvPr id="4" name="Tijdelijke aanduiding voor dianummer 3"/>
          <p:cNvSpPr>
            <a:spLocks noGrp="1"/>
          </p:cNvSpPr>
          <p:nvPr>
            <p:ph type="sldNum" sz="quarter" idx="10"/>
          </p:nvPr>
        </p:nvSpPr>
        <p:spPr/>
        <p:txBody>
          <a:bodyPr/>
          <a:lstStyle/>
          <a:p>
            <a:fld id="{64A60595-FE1C-4EC9-A65F-F97A62534B03}" type="slidenum">
              <a:rPr lang="nl-NL" smtClean="0"/>
              <a:pPr/>
              <a:t>3</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Als de kat de vacht plat heeft liggen lijkt hij kleiner dan wanneer hij deze helemaal uitzet. </a:t>
            </a:r>
            <a:endParaRPr lang="nl-NL" dirty="0"/>
          </a:p>
        </p:txBody>
      </p:sp>
      <p:sp>
        <p:nvSpPr>
          <p:cNvPr id="4" name="Tijdelijke aanduiding voor dianummer 3"/>
          <p:cNvSpPr>
            <a:spLocks noGrp="1"/>
          </p:cNvSpPr>
          <p:nvPr>
            <p:ph type="sldNum" sz="quarter" idx="10"/>
          </p:nvPr>
        </p:nvSpPr>
        <p:spPr/>
        <p:txBody>
          <a:bodyPr/>
          <a:lstStyle/>
          <a:p>
            <a:fld id="{64A60595-FE1C-4EC9-A65F-F97A62534B03}" type="slidenum">
              <a:rPr lang="nl-NL" smtClean="0"/>
              <a:pPr/>
              <a:t>4</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Je kunt de woorden angst en agressiever aan klikken, je wordt </a:t>
            </a:r>
            <a:r>
              <a:rPr lang="nl-NL" dirty="0" err="1" smtClean="0"/>
              <a:t>doorgelinkt</a:t>
            </a:r>
            <a:r>
              <a:rPr lang="nl-NL" dirty="0" smtClean="0"/>
              <a:t> naar </a:t>
            </a:r>
            <a:r>
              <a:rPr lang="nl-NL" dirty="0" err="1" smtClean="0"/>
              <a:t>Youtube</a:t>
            </a:r>
            <a:r>
              <a:rPr lang="nl-NL" dirty="0" smtClean="0"/>
              <a:t> waar een filmpje te zien is van beide uitingen. Je kunt bij de eerste duidelijk benoemen dat het erg dom is om op zo’n manier een kat te filmen en bij het tweede filmpje zien de leerlingen dat zelf ook, maar wijs ze er nog eens extra op dat je op zo’n manier de kat wilt aaien of eigenlijk plaagt, je geen vriendjes maakt.</a:t>
            </a:r>
          </a:p>
          <a:p>
            <a:r>
              <a:rPr lang="nl-NL" dirty="0" smtClean="0"/>
              <a:t>Het ras wat afgebeeld is, is een </a:t>
            </a:r>
            <a:r>
              <a:rPr lang="nl-NL" dirty="0" err="1" smtClean="0"/>
              <a:t>Scottisch</a:t>
            </a:r>
            <a:r>
              <a:rPr lang="nl-NL" dirty="0" smtClean="0"/>
              <a:t> </a:t>
            </a:r>
            <a:r>
              <a:rPr lang="nl-NL" dirty="0" err="1" smtClean="0"/>
              <a:t>Fold</a:t>
            </a:r>
            <a:r>
              <a:rPr lang="nl-NL" dirty="0" smtClean="0"/>
              <a:t>.</a:t>
            </a:r>
            <a:endParaRPr lang="nl-NL" dirty="0"/>
          </a:p>
        </p:txBody>
      </p:sp>
      <p:sp>
        <p:nvSpPr>
          <p:cNvPr id="4" name="Tijdelijke aanduiding voor dianummer 3"/>
          <p:cNvSpPr>
            <a:spLocks noGrp="1"/>
          </p:cNvSpPr>
          <p:nvPr>
            <p:ph type="sldNum" sz="quarter" idx="10"/>
          </p:nvPr>
        </p:nvSpPr>
        <p:spPr/>
        <p:txBody>
          <a:bodyPr/>
          <a:lstStyle/>
          <a:p>
            <a:fld id="{64A60595-FE1C-4EC9-A65F-F97A62534B03}" type="slidenum">
              <a:rPr lang="nl-NL" smtClean="0"/>
              <a:pPr/>
              <a:t>5</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Li </a:t>
            </a:r>
            <a:r>
              <a:rPr lang="nl-NL" dirty="0" err="1" smtClean="0"/>
              <a:t>bo</a:t>
            </a:r>
            <a:r>
              <a:rPr lang="nl-NL" dirty="0" smtClean="0"/>
              <a:t>: Angst. Re </a:t>
            </a:r>
            <a:r>
              <a:rPr lang="nl-NL" dirty="0" err="1" smtClean="0"/>
              <a:t>Bo</a:t>
            </a:r>
            <a:r>
              <a:rPr lang="nl-NL" dirty="0" smtClean="0"/>
              <a:t>: ontspannen</a:t>
            </a:r>
            <a:br>
              <a:rPr lang="nl-NL" dirty="0" smtClean="0"/>
            </a:br>
            <a:r>
              <a:rPr lang="nl-NL" dirty="0" err="1" smtClean="0"/>
              <a:t>li</a:t>
            </a:r>
            <a:r>
              <a:rPr lang="nl-NL" baseline="0" dirty="0" smtClean="0"/>
              <a:t> </a:t>
            </a:r>
            <a:r>
              <a:rPr lang="nl-NL" baseline="0" dirty="0" err="1" smtClean="0"/>
              <a:t>on</a:t>
            </a:r>
            <a:r>
              <a:rPr lang="nl-NL" baseline="0" dirty="0" smtClean="0"/>
              <a:t>: agressie Re </a:t>
            </a:r>
            <a:r>
              <a:rPr lang="nl-NL" baseline="0" dirty="0" err="1" smtClean="0"/>
              <a:t>on</a:t>
            </a:r>
            <a:r>
              <a:rPr lang="nl-NL" baseline="0" dirty="0" smtClean="0"/>
              <a:t>: </a:t>
            </a:r>
            <a:r>
              <a:rPr lang="nl-NL" baseline="0" dirty="0" err="1" smtClean="0"/>
              <a:t>geiriteerd</a:t>
            </a:r>
            <a:endParaRPr lang="nl-NL" dirty="0"/>
          </a:p>
        </p:txBody>
      </p:sp>
      <p:sp>
        <p:nvSpPr>
          <p:cNvPr id="4" name="Tijdelijke aanduiding voor dianummer 3"/>
          <p:cNvSpPr>
            <a:spLocks noGrp="1"/>
          </p:cNvSpPr>
          <p:nvPr>
            <p:ph type="sldNum" sz="quarter" idx="10"/>
          </p:nvPr>
        </p:nvSpPr>
        <p:spPr/>
        <p:txBody>
          <a:bodyPr/>
          <a:lstStyle/>
          <a:p>
            <a:fld id="{059EB2FC-DFBA-4BAE-BFBB-99D0D1EB1703}" type="slidenum">
              <a:rPr lang="nl-NL" smtClean="0"/>
              <a:t>6</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Vertel heel duidelijk dat wanneer je de kat fixeert dit voor de kat als dreigen wordt ervaren en hij zich hier niet bij op zijn gemakt voelt. Knipper daarom duidelijk met je ogen om de kat op zijn gemak te stellen.</a:t>
            </a:r>
            <a:endParaRPr lang="nl-NL" dirty="0"/>
          </a:p>
        </p:txBody>
      </p:sp>
      <p:sp>
        <p:nvSpPr>
          <p:cNvPr id="4" name="Tijdelijke aanduiding voor dianummer 3"/>
          <p:cNvSpPr>
            <a:spLocks noGrp="1"/>
          </p:cNvSpPr>
          <p:nvPr>
            <p:ph type="sldNum" sz="quarter" idx="10"/>
          </p:nvPr>
        </p:nvSpPr>
        <p:spPr/>
        <p:txBody>
          <a:bodyPr/>
          <a:lstStyle/>
          <a:p>
            <a:fld id="{64A60595-FE1C-4EC9-A65F-F97A62534B03}" type="slidenum">
              <a:rPr lang="nl-NL" smtClean="0"/>
              <a:pPr/>
              <a:t>7</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Vertel dat de Pers zijn snorharen niet helemaal naar achter kan leggen.</a:t>
            </a:r>
            <a:endParaRPr lang="nl-NL" dirty="0"/>
          </a:p>
        </p:txBody>
      </p:sp>
      <p:sp>
        <p:nvSpPr>
          <p:cNvPr id="4" name="Tijdelijke aanduiding voor dianummer 3"/>
          <p:cNvSpPr>
            <a:spLocks noGrp="1"/>
          </p:cNvSpPr>
          <p:nvPr>
            <p:ph type="sldNum" sz="quarter" idx="10"/>
          </p:nvPr>
        </p:nvSpPr>
        <p:spPr/>
        <p:txBody>
          <a:bodyPr/>
          <a:lstStyle/>
          <a:p>
            <a:fld id="{64A60595-FE1C-4EC9-A65F-F97A62534B03}" type="slidenum">
              <a:rPr lang="nl-NL" smtClean="0"/>
              <a:pPr/>
              <a:t>8</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Hier vertel je dus dat katten onderling weinig mauwen maar dit vooral doen met de mens. Katten hebben mensen heel veel geleerd, ze mauwen namelijk en lopen naar de keuken waarop wij denken dat de kat wel eten wil. De kat wil dit ook, en krijgt zijn zin zo. De kat leert namelijk wanneer hij mauwt </a:t>
            </a:r>
            <a:r>
              <a:rPr lang="nl-NL" dirty="0" err="1" smtClean="0"/>
              <a:t>erdan</a:t>
            </a:r>
            <a:r>
              <a:rPr lang="nl-NL" dirty="0" smtClean="0"/>
              <a:t> een reactie komt; als je kat mauwt vragen de meeste eigenaren namelijk wat er is! De kat legt de link heel snel: Ik  mauw en jij zegt wat dus ga ik even kijken wat er gebeurt als ik mauw en naar de deur loop. Ah! Ik mag dan naar buiten!</a:t>
            </a:r>
          </a:p>
          <a:p>
            <a:endParaRPr lang="nl-NL" dirty="0" smtClean="0"/>
          </a:p>
          <a:p>
            <a:r>
              <a:rPr lang="nl-NL" dirty="0" smtClean="0"/>
              <a:t>De kat voed zijn baas op.</a:t>
            </a:r>
            <a:endParaRPr lang="nl-NL" dirty="0"/>
          </a:p>
        </p:txBody>
      </p:sp>
      <p:sp>
        <p:nvSpPr>
          <p:cNvPr id="4" name="Tijdelijke aanduiding voor dianummer 3"/>
          <p:cNvSpPr>
            <a:spLocks noGrp="1"/>
          </p:cNvSpPr>
          <p:nvPr>
            <p:ph type="sldNum" sz="quarter" idx="10"/>
          </p:nvPr>
        </p:nvSpPr>
        <p:spPr/>
        <p:txBody>
          <a:bodyPr/>
          <a:lstStyle/>
          <a:p>
            <a:fld id="{64A60595-FE1C-4EC9-A65F-F97A62534B03}" type="slidenum">
              <a:rPr lang="nl-NL" smtClean="0"/>
              <a:pPr/>
              <a:t>9</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Je vertelt wat er staat en legt uit wat markeren is. Katten doen dit graag op uitstekende voorwerpen die langs hun looproute ligt. Bijvoorbeeld een bank. Op deze punten doe je er verstandig aan een krabpaal neer te zetten. Ook bij de deur, waar veel nieuwe geuren binnenkomen, is een paal belangrijk.</a:t>
            </a:r>
          </a:p>
          <a:p>
            <a:endParaRPr lang="nl-NL" dirty="0" smtClean="0"/>
          </a:p>
          <a:p>
            <a:r>
              <a:rPr lang="nl-NL" dirty="0" smtClean="0"/>
              <a:t>Het filmpje van Royal </a:t>
            </a:r>
            <a:r>
              <a:rPr lang="nl-NL" dirty="0" err="1" smtClean="0"/>
              <a:t>Canin</a:t>
            </a:r>
            <a:r>
              <a:rPr lang="nl-NL" dirty="0" smtClean="0"/>
              <a:t> staat op de dvd ‘Begrijp ik mijn kat?’ van Nicky Gootjes.</a:t>
            </a:r>
            <a:endParaRPr lang="nl-NL" dirty="0"/>
          </a:p>
        </p:txBody>
      </p:sp>
      <p:sp>
        <p:nvSpPr>
          <p:cNvPr id="4" name="Tijdelijke aanduiding voor dianummer 3"/>
          <p:cNvSpPr>
            <a:spLocks noGrp="1"/>
          </p:cNvSpPr>
          <p:nvPr>
            <p:ph type="sldNum" sz="quarter" idx="10"/>
          </p:nvPr>
        </p:nvSpPr>
        <p:spPr/>
        <p:txBody>
          <a:bodyPr/>
          <a:lstStyle/>
          <a:p>
            <a:fld id="{64A60595-FE1C-4EC9-A65F-F97A62534B03}" type="slidenum">
              <a:rPr lang="nl-NL" smtClean="0"/>
              <a:pPr/>
              <a:t>16</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7" name="Rechthoek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hthoek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hthoek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el 7"/>
          <p:cNvSpPr>
            <a:spLocks noGrp="1"/>
          </p:cNvSpPr>
          <p:nvPr>
            <p:ph type="ctrTitle"/>
          </p:nvPr>
        </p:nvSpPr>
        <p:spPr>
          <a:xfrm>
            <a:off x="2362200" y="4038600"/>
            <a:ext cx="6477000" cy="1828800"/>
          </a:xfrm>
        </p:spPr>
        <p:txBody>
          <a:bodyPr anchor="b"/>
          <a:lstStyle>
            <a:lvl1pPr>
              <a:defRPr cap="all" baseline="0"/>
            </a:lvl1pPr>
          </a:lstStyle>
          <a:p>
            <a:r>
              <a:rPr kumimoji="0" lang="nl-NL" smtClean="0"/>
              <a:t>Klik om de stijl te bewerken</a:t>
            </a:r>
            <a:endParaRPr kumimoji="0" lang="en-US"/>
          </a:p>
        </p:txBody>
      </p:sp>
      <p:sp>
        <p:nvSpPr>
          <p:cNvPr id="9" name="Ondertitel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nl-NL" smtClean="0"/>
              <a:t>Klik om het opmaakprofiel van de modelondertitel te bewerken</a:t>
            </a:r>
            <a:endParaRPr kumimoji="0" lang="en-US"/>
          </a:p>
        </p:txBody>
      </p:sp>
      <p:sp>
        <p:nvSpPr>
          <p:cNvPr id="28" name="Tijdelijke aanduiding voor datum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F7F37A5F-A69F-4B46-9552-7737FEE9DB55}" type="datetimeFigureOut">
              <a:rPr lang="nl-NL" smtClean="0"/>
              <a:t>20-12-2017</a:t>
            </a:fld>
            <a:endParaRPr lang="nl-NL"/>
          </a:p>
        </p:txBody>
      </p:sp>
      <p:sp>
        <p:nvSpPr>
          <p:cNvPr id="17" name="Tijdelijke aanduiding voor voettekst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nl-NL"/>
          </a:p>
        </p:txBody>
      </p:sp>
      <p:sp>
        <p:nvSpPr>
          <p:cNvPr id="29" name="Tijdelijke aanduiding voor dianumm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339702D5-2328-4276-AD9B-77BE9D15E6F3}"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F7F37A5F-A69F-4B46-9552-7737FEE9DB55}" type="datetimeFigureOut">
              <a:rPr lang="nl-NL" smtClean="0"/>
              <a:t>20-12-2017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39702D5-2328-4276-AD9B-77BE9D15E6F3}"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553200" y="609600"/>
            <a:ext cx="2057400" cy="5516563"/>
          </a:xfrm>
        </p:spPr>
        <p:txBody>
          <a:bodyPr vert="eaVer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457200" y="609600"/>
            <a:ext cx="5562600" cy="5516564"/>
          </a:xfrm>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a:xfrm>
            <a:off x="6553200" y="6248402"/>
            <a:ext cx="2209800" cy="365125"/>
          </a:xfrm>
        </p:spPr>
        <p:txBody>
          <a:bodyPr/>
          <a:lstStyle/>
          <a:p>
            <a:fld id="{F7F37A5F-A69F-4B46-9552-7737FEE9DB55}" type="datetimeFigureOut">
              <a:rPr lang="nl-NL" smtClean="0"/>
              <a:t>20-12-2017</a:t>
            </a:fld>
            <a:endParaRPr lang="nl-NL"/>
          </a:p>
        </p:txBody>
      </p:sp>
      <p:sp>
        <p:nvSpPr>
          <p:cNvPr id="5" name="Tijdelijke aanduiding voor voettekst 4"/>
          <p:cNvSpPr>
            <a:spLocks noGrp="1"/>
          </p:cNvSpPr>
          <p:nvPr>
            <p:ph type="ftr" sz="quarter" idx="11"/>
          </p:nvPr>
        </p:nvSpPr>
        <p:spPr>
          <a:xfrm>
            <a:off x="457201" y="6248207"/>
            <a:ext cx="5573483" cy="365125"/>
          </a:xfrm>
        </p:spPr>
        <p:txBody>
          <a:bodyPr/>
          <a:lstStyle/>
          <a:p>
            <a:endParaRPr lang="nl-NL"/>
          </a:p>
        </p:txBody>
      </p:sp>
      <p:sp>
        <p:nvSpPr>
          <p:cNvPr id="7" name="Rechthoek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hthoek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hthoek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Tijdelijke aanduiding voor dianummer 5"/>
          <p:cNvSpPr>
            <a:spLocks noGrp="1"/>
          </p:cNvSpPr>
          <p:nvPr>
            <p:ph type="sldNum" sz="quarter" idx="12"/>
          </p:nvPr>
        </p:nvSpPr>
        <p:spPr>
          <a:xfrm rot="5400000">
            <a:off x="5989638" y="144462"/>
            <a:ext cx="533400" cy="244476"/>
          </a:xfrm>
        </p:spPr>
        <p:txBody>
          <a:bodyPr/>
          <a:lstStyle/>
          <a:p>
            <a:fld id="{339702D5-2328-4276-AD9B-77BE9D15E6F3}"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612648" y="228600"/>
            <a:ext cx="8153400" cy="990600"/>
          </a:xfrm>
        </p:spPr>
        <p:txBody>
          <a:bodyPr/>
          <a:lstStyle/>
          <a:p>
            <a:r>
              <a:rPr kumimoji="0" lang="nl-NL" smtClean="0"/>
              <a:t>Klik om de stijl te bewerken</a:t>
            </a:r>
            <a:endParaRPr kumimoji="0" lang="en-US"/>
          </a:p>
        </p:txBody>
      </p:sp>
      <p:sp>
        <p:nvSpPr>
          <p:cNvPr id="4" name="Tijdelijke aanduiding voor datum 3"/>
          <p:cNvSpPr>
            <a:spLocks noGrp="1"/>
          </p:cNvSpPr>
          <p:nvPr>
            <p:ph type="dt" sz="half" idx="10"/>
          </p:nvPr>
        </p:nvSpPr>
        <p:spPr/>
        <p:txBody>
          <a:bodyPr/>
          <a:lstStyle/>
          <a:p>
            <a:fld id="{F7F37A5F-A69F-4B46-9552-7737FEE9DB55}" type="datetimeFigureOut">
              <a:rPr lang="nl-NL" smtClean="0"/>
              <a:t>20-12-2017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lvl1pPr>
              <a:defRPr>
                <a:solidFill>
                  <a:srgbClr val="FFFFFF"/>
                </a:solidFill>
              </a:defRPr>
            </a:lvl1pPr>
          </a:lstStyle>
          <a:p>
            <a:fld id="{339702D5-2328-4276-AD9B-77BE9D15E6F3}" type="slidenum">
              <a:rPr lang="nl-NL" smtClean="0"/>
              <a:t>‹nr.›</a:t>
            </a:fld>
            <a:endParaRPr lang="nl-NL"/>
          </a:p>
        </p:txBody>
      </p:sp>
      <p:sp>
        <p:nvSpPr>
          <p:cNvPr id="8" name="Tijdelijke aanduiding voor inhoud 7"/>
          <p:cNvSpPr>
            <a:spLocks noGrp="1"/>
          </p:cNvSpPr>
          <p:nvPr>
            <p:ph sz="quarter" idx="1"/>
          </p:nvPr>
        </p:nvSpPr>
        <p:spPr>
          <a:xfrm>
            <a:off x="612648" y="1600200"/>
            <a:ext cx="8153400" cy="44958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3" name="Tijdelijke aanduiding voor tekst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nl-NL" smtClean="0"/>
              <a:t>Klik om de modelstijlen te bewerken</a:t>
            </a:r>
          </a:p>
        </p:txBody>
      </p:sp>
      <p:sp>
        <p:nvSpPr>
          <p:cNvPr id="7" name="Rechthoek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hthoek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hthoek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nl-NL" smtClean="0"/>
              <a:t>Klik om de stijl te bewerken</a:t>
            </a:r>
            <a:endParaRPr kumimoji="0" lang="en-US"/>
          </a:p>
        </p:txBody>
      </p:sp>
      <p:sp>
        <p:nvSpPr>
          <p:cNvPr id="12" name="Tijdelijke aanduiding voor datum 11"/>
          <p:cNvSpPr>
            <a:spLocks noGrp="1"/>
          </p:cNvSpPr>
          <p:nvPr>
            <p:ph type="dt" sz="half" idx="10"/>
          </p:nvPr>
        </p:nvSpPr>
        <p:spPr/>
        <p:txBody>
          <a:bodyPr/>
          <a:lstStyle/>
          <a:p>
            <a:fld id="{F7F37A5F-A69F-4B46-9552-7737FEE9DB55}" type="datetimeFigureOut">
              <a:rPr lang="nl-NL" smtClean="0"/>
              <a:t>20-12-2017</a:t>
            </a:fld>
            <a:endParaRPr lang="nl-NL"/>
          </a:p>
        </p:txBody>
      </p:sp>
      <p:sp>
        <p:nvSpPr>
          <p:cNvPr id="13" name="Tijdelijke aanduiding voor dianumm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339702D5-2328-4276-AD9B-77BE9D15E6F3}" type="slidenum">
              <a:rPr lang="nl-NL" smtClean="0"/>
              <a:t>‹nr.›</a:t>
            </a:fld>
            <a:endParaRPr lang="nl-NL"/>
          </a:p>
        </p:txBody>
      </p:sp>
      <p:sp>
        <p:nvSpPr>
          <p:cNvPr id="14" name="Tijdelijke aanduiding voor voettekst 13"/>
          <p:cNvSpPr>
            <a:spLocks noGrp="1"/>
          </p:cNvSpPr>
          <p:nvPr>
            <p:ph type="ftr" sz="quarter" idx="12"/>
          </p:nvPr>
        </p:nvSpPr>
        <p:spPr/>
        <p:txBody>
          <a:bodyPr/>
          <a:lstStyle/>
          <a:p>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9" name="Tijdelijke aanduiding voor inhoud 8"/>
          <p:cNvSpPr>
            <a:spLocks noGrp="1"/>
          </p:cNvSpPr>
          <p:nvPr>
            <p:ph sz="quarter" idx="1"/>
          </p:nvPr>
        </p:nvSpPr>
        <p:spPr>
          <a:xfrm>
            <a:off x="609600" y="1589567"/>
            <a:ext cx="3886200" cy="45720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11" name="Tijdelijke aanduiding voor inhoud 10"/>
          <p:cNvSpPr>
            <a:spLocks noGrp="1"/>
          </p:cNvSpPr>
          <p:nvPr>
            <p:ph sz="quarter" idx="2"/>
          </p:nvPr>
        </p:nvSpPr>
        <p:spPr>
          <a:xfrm>
            <a:off x="4844901" y="1589567"/>
            <a:ext cx="3886200" cy="45720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8" name="Tijdelijke aanduiding voor datum 7"/>
          <p:cNvSpPr>
            <a:spLocks noGrp="1"/>
          </p:cNvSpPr>
          <p:nvPr>
            <p:ph type="dt" sz="half" idx="15"/>
          </p:nvPr>
        </p:nvSpPr>
        <p:spPr/>
        <p:txBody>
          <a:bodyPr rtlCol="0"/>
          <a:lstStyle/>
          <a:p>
            <a:fld id="{F7F37A5F-A69F-4B46-9552-7737FEE9DB55}" type="datetimeFigureOut">
              <a:rPr lang="nl-NL" smtClean="0"/>
              <a:t>20-12-2017</a:t>
            </a:fld>
            <a:endParaRPr lang="nl-NL"/>
          </a:p>
        </p:txBody>
      </p:sp>
      <p:sp>
        <p:nvSpPr>
          <p:cNvPr id="10" name="Tijdelijke aanduiding voor dianummer 9"/>
          <p:cNvSpPr>
            <a:spLocks noGrp="1"/>
          </p:cNvSpPr>
          <p:nvPr>
            <p:ph type="sldNum" sz="quarter" idx="16"/>
          </p:nvPr>
        </p:nvSpPr>
        <p:spPr/>
        <p:txBody>
          <a:bodyPr rtlCol="0"/>
          <a:lstStyle/>
          <a:p>
            <a:fld id="{339702D5-2328-4276-AD9B-77BE9D15E6F3}" type="slidenum">
              <a:rPr lang="nl-NL" smtClean="0"/>
              <a:t>‹nr.›</a:t>
            </a:fld>
            <a:endParaRPr lang="nl-NL"/>
          </a:p>
        </p:txBody>
      </p:sp>
      <p:sp>
        <p:nvSpPr>
          <p:cNvPr id="12" name="Tijdelijke aanduiding voor voettekst 11"/>
          <p:cNvSpPr>
            <a:spLocks noGrp="1"/>
          </p:cNvSpPr>
          <p:nvPr>
            <p:ph type="ftr" sz="quarter" idx="17"/>
          </p:nvPr>
        </p:nvSpPr>
        <p:spPr/>
        <p:txBody>
          <a:bodyPr rtlCol="0"/>
          <a:lstStyle/>
          <a:p>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533400" y="273050"/>
            <a:ext cx="8153400" cy="869950"/>
          </a:xfrm>
        </p:spPr>
        <p:txBody>
          <a:bodyPr anchor="ctr"/>
          <a:lstStyle>
            <a:lvl1pPr>
              <a:defRPr/>
            </a:lvl1pPr>
          </a:lstStyle>
          <a:p>
            <a:r>
              <a:rPr kumimoji="0" lang="nl-NL" smtClean="0"/>
              <a:t>Klik om de stijl te bewerken</a:t>
            </a:r>
            <a:endParaRPr kumimoji="0" lang="en-US"/>
          </a:p>
        </p:txBody>
      </p:sp>
      <p:sp>
        <p:nvSpPr>
          <p:cNvPr id="11" name="Tijdelijke aanduiding voor inhoud 10"/>
          <p:cNvSpPr>
            <a:spLocks noGrp="1"/>
          </p:cNvSpPr>
          <p:nvPr>
            <p:ph sz="quarter" idx="2"/>
          </p:nvPr>
        </p:nvSpPr>
        <p:spPr>
          <a:xfrm>
            <a:off x="609600" y="2438400"/>
            <a:ext cx="3886200" cy="35814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13" name="Tijdelijke aanduiding voor inhoud 12"/>
          <p:cNvSpPr>
            <a:spLocks noGrp="1"/>
          </p:cNvSpPr>
          <p:nvPr>
            <p:ph sz="quarter" idx="4"/>
          </p:nvPr>
        </p:nvSpPr>
        <p:spPr>
          <a:xfrm>
            <a:off x="4800600" y="2438400"/>
            <a:ext cx="3886200" cy="35814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10" name="Tijdelijke aanduiding voor datum 9"/>
          <p:cNvSpPr>
            <a:spLocks noGrp="1"/>
          </p:cNvSpPr>
          <p:nvPr>
            <p:ph type="dt" sz="half" idx="15"/>
          </p:nvPr>
        </p:nvSpPr>
        <p:spPr/>
        <p:txBody>
          <a:bodyPr rtlCol="0"/>
          <a:lstStyle/>
          <a:p>
            <a:fld id="{F7F37A5F-A69F-4B46-9552-7737FEE9DB55}" type="datetimeFigureOut">
              <a:rPr lang="nl-NL" smtClean="0"/>
              <a:t>20-12-2017</a:t>
            </a:fld>
            <a:endParaRPr lang="nl-NL"/>
          </a:p>
        </p:txBody>
      </p:sp>
      <p:sp>
        <p:nvSpPr>
          <p:cNvPr id="12" name="Tijdelijke aanduiding voor dianummer 11"/>
          <p:cNvSpPr>
            <a:spLocks noGrp="1"/>
          </p:cNvSpPr>
          <p:nvPr>
            <p:ph type="sldNum" sz="quarter" idx="16"/>
          </p:nvPr>
        </p:nvSpPr>
        <p:spPr/>
        <p:txBody>
          <a:bodyPr rtlCol="0"/>
          <a:lstStyle/>
          <a:p>
            <a:fld id="{339702D5-2328-4276-AD9B-77BE9D15E6F3}" type="slidenum">
              <a:rPr lang="nl-NL" smtClean="0"/>
              <a:t>‹nr.›</a:t>
            </a:fld>
            <a:endParaRPr lang="nl-NL"/>
          </a:p>
        </p:txBody>
      </p:sp>
      <p:sp>
        <p:nvSpPr>
          <p:cNvPr id="14" name="Tijdelijke aanduiding voor voettekst 13"/>
          <p:cNvSpPr>
            <a:spLocks noGrp="1"/>
          </p:cNvSpPr>
          <p:nvPr>
            <p:ph type="ftr" sz="quarter" idx="17"/>
          </p:nvPr>
        </p:nvSpPr>
        <p:spPr/>
        <p:txBody>
          <a:bodyPr rtlCol="0"/>
          <a:lstStyle/>
          <a:p>
            <a:endParaRPr lang="nl-NL"/>
          </a:p>
        </p:txBody>
      </p:sp>
      <p:sp>
        <p:nvSpPr>
          <p:cNvPr id="16" name="Tijdelijke aanduiding voor tekst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nl-NL" smtClean="0"/>
              <a:t>Klik om de modelstijlen te bewerken</a:t>
            </a:r>
          </a:p>
        </p:txBody>
      </p:sp>
      <p:sp>
        <p:nvSpPr>
          <p:cNvPr id="15" name="Tijdelijke aanduiding voor tekst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nl-NL" smtClean="0"/>
              <a:t>Klik om de modelstijlen te bewerken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3" name="Tijdelijke aanduiding voor datum 2"/>
          <p:cNvSpPr>
            <a:spLocks noGrp="1"/>
          </p:cNvSpPr>
          <p:nvPr>
            <p:ph type="dt" sz="half" idx="10"/>
          </p:nvPr>
        </p:nvSpPr>
        <p:spPr/>
        <p:txBody>
          <a:bodyPr/>
          <a:lstStyle/>
          <a:p>
            <a:fld id="{F7F37A5F-A69F-4B46-9552-7737FEE9DB55}" type="datetimeFigureOut">
              <a:rPr lang="nl-NL" smtClean="0"/>
              <a:t>20-12-2017</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lvl1pPr>
              <a:defRPr>
                <a:solidFill>
                  <a:srgbClr val="FFFFFF"/>
                </a:solidFill>
              </a:defRPr>
            </a:lvl1pPr>
          </a:lstStyle>
          <a:p>
            <a:fld id="{339702D5-2328-4276-AD9B-77BE9D15E6F3}"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F7F37A5F-A69F-4B46-9552-7737FEE9DB55}" type="datetimeFigureOut">
              <a:rPr lang="nl-NL" smtClean="0"/>
              <a:t>20-12-2017</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a:xfrm>
            <a:off x="0" y="6248400"/>
            <a:ext cx="533400" cy="381000"/>
          </a:xfrm>
        </p:spPr>
        <p:txBody>
          <a:bodyPr/>
          <a:lstStyle>
            <a:lvl1pPr>
              <a:defRPr>
                <a:solidFill>
                  <a:schemeClr val="tx2"/>
                </a:solidFill>
              </a:defRPr>
            </a:lvl1pPr>
          </a:lstStyle>
          <a:p>
            <a:fld id="{339702D5-2328-4276-AD9B-77BE9D15E6F3}"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0" y="273050"/>
            <a:ext cx="8077200" cy="869950"/>
          </a:xfrm>
        </p:spPr>
        <p:txBody>
          <a:bodyPr anchor="ctr"/>
          <a:lstStyle>
            <a:lvl1pPr algn="l">
              <a:buNone/>
              <a:defRPr sz="4400" b="0"/>
            </a:lvl1pPr>
          </a:lstStyle>
          <a:p>
            <a:r>
              <a:rPr kumimoji="0" lang="nl-NL" smtClean="0"/>
              <a:t>Klik om de stijl te bewerken</a:t>
            </a:r>
            <a:endParaRPr kumimoji="0" lang="en-US"/>
          </a:p>
        </p:txBody>
      </p:sp>
      <p:sp>
        <p:nvSpPr>
          <p:cNvPr id="5" name="Tijdelijke aanduiding voor datum 4"/>
          <p:cNvSpPr>
            <a:spLocks noGrp="1"/>
          </p:cNvSpPr>
          <p:nvPr>
            <p:ph type="dt" sz="half" idx="10"/>
          </p:nvPr>
        </p:nvSpPr>
        <p:spPr/>
        <p:txBody>
          <a:bodyPr/>
          <a:lstStyle/>
          <a:p>
            <a:fld id="{F7F37A5F-A69F-4B46-9552-7737FEE9DB55}" type="datetimeFigureOut">
              <a:rPr lang="nl-NL" smtClean="0"/>
              <a:t>20-12-2017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lvl1pPr>
              <a:defRPr>
                <a:solidFill>
                  <a:srgbClr val="FFFFFF"/>
                </a:solidFill>
              </a:defRPr>
            </a:lvl1pPr>
          </a:lstStyle>
          <a:p>
            <a:fld id="{339702D5-2328-4276-AD9B-77BE9D15E6F3}" type="slidenum">
              <a:rPr lang="nl-NL" smtClean="0"/>
              <a:t>‹nr.›</a:t>
            </a:fld>
            <a:endParaRPr lang="nl-NL"/>
          </a:p>
        </p:txBody>
      </p:sp>
      <p:sp>
        <p:nvSpPr>
          <p:cNvPr id="3" name="Tijdelijke aanduiding voor tekst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nl-NL" smtClean="0"/>
              <a:t>Klik om de modelstijlen te bewerken</a:t>
            </a:r>
          </a:p>
        </p:txBody>
      </p:sp>
      <p:sp>
        <p:nvSpPr>
          <p:cNvPr id="9" name="Tijdelijke aanduiding voor inhoud 8"/>
          <p:cNvSpPr>
            <a:spLocks noGrp="1"/>
          </p:cNvSpPr>
          <p:nvPr>
            <p:ph sz="quarter" idx="1"/>
          </p:nvPr>
        </p:nvSpPr>
        <p:spPr>
          <a:xfrm>
            <a:off x="2362200" y="1752600"/>
            <a:ext cx="6400800" cy="44196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4" name="Tijdelijke aanduiding voor tekst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nl-NL" smtClean="0"/>
              <a:t>Klik om de modelstijlen te bewerken</a:t>
            </a:r>
          </a:p>
        </p:txBody>
      </p:sp>
      <p:sp>
        <p:nvSpPr>
          <p:cNvPr id="8" name="Rechthoek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hthoek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hthoek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nl-NL" smtClean="0"/>
              <a:t>Klik om de stijl te bewerken</a:t>
            </a:r>
            <a:endParaRPr kumimoji="0" lang="en-US"/>
          </a:p>
        </p:txBody>
      </p:sp>
      <p:sp>
        <p:nvSpPr>
          <p:cNvPr id="11" name="Rechthoek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Tijdelijke aanduiding voor datum 11"/>
          <p:cNvSpPr>
            <a:spLocks noGrp="1"/>
          </p:cNvSpPr>
          <p:nvPr>
            <p:ph type="dt" sz="half" idx="10"/>
          </p:nvPr>
        </p:nvSpPr>
        <p:spPr>
          <a:xfrm>
            <a:off x="6248400" y="6248400"/>
            <a:ext cx="2667000" cy="365125"/>
          </a:xfrm>
        </p:spPr>
        <p:txBody>
          <a:bodyPr rtlCol="0"/>
          <a:lstStyle/>
          <a:p>
            <a:fld id="{F7F37A5F-A69F-4B46-9552-7737FEE9DB55}" type="datetimeFigureOut">
              <a:rPr lang="nl-NL" smtClean="0"/>
              <a:t>20-12-2017</a:t>
            </a:fld>
            <a:endParaRPr lang="nl-NL"/>
          </a:p>
        </p:txBody>
      </p:sp>
      <p:sp>
        <p:nvSpPr>
          <p:cNvPr id="13" name="Tijdelijke aanduiding voor dianummer 12"/>
          <p:cNvSpPr>
            <a:spLocks noGrp="1"/>
          </p:cNvSpPr>
          <p:nvPr>
            <p:ph type="sldNum" sz="quarter" idx="11"/>
          </p:nvPr>
        </p:nvSpPr>
        <p:spPr>
          <a:xfrm>
            <a:off x="0" y="4667249"/>
            <a:ext cx="1447800" cy="663578"/>
          </a:xfrm>
        </p:spPr>
        <p:txBody>
          <a:bodyPr rtlCol="0"/>
          <a:lstStyle>
            <a:lvl1pPr>
              <a:defRPr sz="2800"/>
            </a:lvl1pPr>
          </a:lstStyle>
          <a:p>
            <a:fld id="{339702D5-2328-4276-AD9B-77BE9D15E6F3}" type="slidenum">
              <a:rPr lang="nl-NL" smtClean="0"/>
              <a:t>‹nr.›</a:t>
            </a:fld>
            <a:endParaRPr lang="nl-NL"/>
          </a:p>
        </p:txBody>
      </p:sp>
      <p:sp>
        <p:nvSpPr>
          <p:cNvPr id="14" name="Tijdelijke aanduiding voor voettekst 13"/>
          <p:cNvSpPr>
            <a:spLocks noGrp="1"/>
          </p:cNvSpPr>
          <p:nvPr>
            <p:ph type="ftr" sz="quarter" idx="12"/>
          </p:nvPr>
        </p:nvSpPr>
        <p:spPr>
          <a:xfrm>
            <a:off x="1600200" y="6248206"/>
            <a:ext cx="4572000" cy="365125"/>
          </a:xfrm>
        </p:spPr>
        <p:txBody>
          <a:bodyPr rtlCol="0"/>
          <a:lstStyle/>
          <a:p>
            <a:endParaRPr lang="nl-NL"/>
          </a:p>
        </p:txBody>
      </p:sp>
      <p:sp>
        <p:nvSpPr>
          <p:cNvPr id="3" name="Tijdelijke aanduiding voor afbeelding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nl-NL" smtClean="0"/>
              <a:t>Klik op het pictogram als u een afbeelding wilt toevoegen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2" name="Tijdelijke aanduiding voor titel 21"/>
          <p:cNvSpPr>
            <a:spLocks noGrp="1"/>
          </p:cNvSpPr>
          <p:nvPr>
            <p:ph type="title"/>
          </p:nvPr>
        </p:nvSpPr>
        <p:spPr>
          <a:xfrm>
            <a:off x="609600" y="228600"/>
            <a:ext cx="8153400" cy="990600"/>
          </a:xfrm>
          <a:prstGeom prst="rect">
            <a:avLst/>
          </a:prstGeom>
        </p:spPr>
        <p:txBody>
          <a:bodyPr vert="horz" anchor="ctr">
            <a:normAutofit/>
          </a:bodyPr>
          <a:lstStyle/>
          <a:p>
            <a:r>
              <a:rPr kumimoji="0" lang="nl-NL" smtClean="0"/>
              <a:t>Klik om de stijl te bewerken</a:t>
            </a:r>
            <a:endParaRPr kumimoji="0" lang="en-US"/>
          </a:p>
        </p:txBody>
      </p:sp>
      <p:sp>
        <p:nvSpPr>
          <p:cNvPr id="13" name="Tijdelijke aanduiding voor tekst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
        <p:nvSpPr>
          <p:cNvPr id="14" name="Tijdelijke aanduiding voor datum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F7F37A5F-A69F-4B46-9552-7737FEE9DB55}" type="datetimeFigureOut">
              <a:rPr lang="nl-NL" smtClean="0"/>
              <a:t>20-12-2017</a:t>
            </a:fld>
            <a:endParaRPr lang="nl-NL"/>
          </a:p>
        </p:txBody>
      </p:sp>
      <p:sp>
        <p:nvSpPr>
          <p:cNvPr id="3" name="Tijdelijke aanduiding voor voettekst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nl-NL"/>
          </a:p>
        </p:txBody>
      </p:sp>
      <p:sp>
        <p:nvSpPr>
          <p:cNvPr id="7" name="Rechthoek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hthoek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hthoek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Tijdelijke aanduiding voor dianumm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339702D5-2328-4276-AD9B-77BE9D15E6F3}"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s://www.youtube.com/watch?v=KlJmKzHzlUA" TargetMode="Externa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youtube.com/watch?v=l0IiB0cnBJE&amp;feature=related"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ww.youtube.com/watch?v=OwRTxBmhjWQ&amp;feature=related"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Gedrag kat</a:t>
            </a:r>
            <a:endParaRPr lang="nl-NL" dirty="0"/>
          </a:p>
        </p:txBody>
      </p:sp>
      <p:sp>
        <p:nvSpPr>
          <p:cNvPr id="3" name="Ondertitel 2"/>
          <p:cNvSpPr>
            <a:spLocks noGrp="1"/>
          </p:cNvSpPr>
          <p:nvPr>
            <p:ph type="subTitle" idx="1"/>
          </p:nvPr>
        </p:nvSpPr>
        <p:spPr/>
        <p:txBody>
          <a:bodyPr/>
          <a:lstStyle/>
          <a:p>
            <a:r>
              <a:rPr lang="nl-NL" dirty="0" smtClean="0"/>
              <a:t>Kat </a:t>
            </a:r>
            <a:endParaRPr lang="nl-NL" dirty="0"/>
          </a:p>
        </p:txBody>
      </p:sp>
      <p:pic>
        <p:nvPicPr>
          <p:cNvPr id="37890" name="Picture 2" descr="http://www.katten-picas.nl/Katten-Cartoons/plog-content/images/Katten/Cartoons/opdringen-22.jpg"/>
          <p:cNvPicPr>
            <a:picLocks noChangeAspect="1" noChangeArrowheads="1"/>
          </p:cNvPicPr>
          <p:nvPr/>
        </p:nvPicPr>
        <p:blipFill>
          <a:blip r:embed="rId2" cstate="print"/>
          <a:srcRect/>
          <a:stretch>
            <a:fillRect/>
          </a:stretch>
        </p:blipFill>
        <p:spPr bwMode="auto">
          <a:xfrm>
            <a:off x="1547664" y="692696"/>
            <a:ext cx="6347555" cy="396044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Einde les Kat</a:t>
            </a:r>
            <a:endParaRPr lang="nl-NL" dirty="0"/>
          </a:p>
        </p:txBody>
      </p:sp>
      <p:sp>
        <p:nvSpPr>
          <p:cNvPr id="3" name="Tijdelijke aanduiding voor inhoud 2"/>
          <p:cNvSpPr>
            <a:spLocks noGrp="1"/>
          </p:cNvSpPr>
          <p:nvPr>
            <p:ph sz="quarter" idx="1"/>
          </p:nvPr>
        </p:nvSpPr>
        <p:spPr/>
        <p:txBody>
          <a:bodyPr/>
          <a:lstStyle/>
          <a:p>
            <a:r>
              <a:rPr lang="nl-NL" dirty="0" smtClean="0"/>
              <a:t>Dit was het eerste deel van het gedrag van de kat.</a:t>
            </a:r>
          </a:p>
          <a:p>
            <a:r>
              <a:rPr lang="nl-NL" dirty="0" smtClean="0"/>
              <a:t>Volgende week gaan we verder met deel 2</a:t>
            </a:r>
            <a:endParaRPr lang="nl-NL" dirty="0"/>
          </a:p>
        </p:txBody>
      </p:sp>
    </p:spTree>
    <p:extLst>
      <p:ext uri="{BB962C8B-B14F-4D97-AF65-F5344CB8AC3E}">
        <p14:creationId xmlns:p14="http://schemas.microsoft.com/office/powerpoint/2010/main" val="24966500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hlinkClick r:id="rId2"/>
              </a:rPr>
              <a:t>Stress</a:t>
            </a:r>
            <a:r>
              <a:rPr lang="nl-NL" dirty="0" smtClean="0"/>
              <a:t> </a:t>
            </a:r>
            <a:endParaRPr lang="nl-NL" dirty="0"/>
          </a:p>
        </p:txBody>
      </p:sp>
      <p:sp>
        <p:nvSpPr>
          <p:cNvPr id="3" name="Tijdelijke aanduiding voor inhoud 2"/>
          <p:cNvSpPr>
            <a:spLocks noGrp="1"/>
          </p:cNvSpPr>
          <p:nvPr>
            <p:ph sz="quarter" idx="1"/>
          </p:nvPr>
        </p:nvSpPr>
        <p:spPr>
          <a:xfrm>
            <a:off x="914400" y="1447800"/>
            <a:ext cx="5745832" cy="4572000"/>
          </a:xfrm>
        </p:spPr>
        <p:txBody>
          <a:bodyPr>
            <a:normAutofit lnSpcReduction="10000"/>
          </a:bodyPr>
          <a:lstStyle/>
          <a:p>
            <a:r>
              <a:rPr lang="nl-NL" dirty="0" smtClean="0"/>
              <a:t>Kort en langdurende stress</a:t>
            </a:r>
          </a:p>
          <a:p>
            <a:r>
              <a:rPr lang="nl-NL" dirty="0" smtClean="0"/>
              <a:t>Verschillende </a:t>
            </a:r>
            <a:r>
              <a:rPr lang="nl-NL" dirty="0"/>
              <a:t>stresssignalen zoals</a:t>
            </a:r>
          </a:p>
          <a:p>
            <a:pPr lvl="1"/>
            <a:r>
              <a:rPr lang="nl-NL" dirty="0"/>
              <a:t>Gapen</a:t>
            </a:r>
          </a:p>
          <a:p>
            <a:pPr lvl="1"/>
            <a:r>
              <a:rPr lang="nl-NL" dirty="0" err="1"/>
              <a:t>Tongelen</a:t>
            </a:r>
            <a:endParaRPr lang="nl-NL" dirty="0"/>
          </a:p>
          <a:p>
            <a:pPr lvl="1"/>
            <a:r>
              <a:rPr lang="nl-NL" dirty="0" smtClean="0"/>
              <a:t>Niezen</a:t>
            </a:r>
          </a:p>
          <a:p>
            <a:pPr lvl="1"/>
            <a:r>
              <a:rPr lang="nl-NL" dirty="0" smtClean="0"/>
              <a:t>Optillen van voorpoot</a:t>
            </a:r>
          </a:p>
          <a:p>
            <a:pPr lvl="1"/>
            <a:r>
              <a:rPr lang="nl-NL" dirty="0" smtClean="0"/>
              <a:t>Uitrekken </a:t>
            </a:r>
          </a:p>
          <a:p>
            <a:r>
              <a:rPr lang="nl-NL" dirty="0" smtClean="0"/>
              <a:t>Overspronggedrag zoals: </a:t>
            </a:r>
          </a:p>
          <a:p>
            <a:pPr lvl="1"/>
            <a:r>
              <a:rPr lang="nl-NL" dirty="0" smtClean="0"/>
              <a:t>Wassen </a:t>
            </a:r>
          </a:p>
          <a:p>
            <a:pPr lvl="1"/>
            <a:r>
              <a:rPr lang="nl-NL" dirty="0" smtClean="0"/>
              <a:t>Krabben </a:t>
            </a:r>
          </a:p>
        </p:txBody>
      </p:sp>
      <p:pic>
        <p:nvPicPr>
          <p:cNvPr id="6146" name="Picture 2" descr="http://s01.qind.nl/userfiles/202/Image/honde/katten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04248" y="663489"/>
            <a:ext cx="1910883" cy="2707729"/>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http://us.123rf.com/400wm/400/400/evdoha/evdoha1201/evdoha120100346/11996158-de-kat-krabt-achter-een-oo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64088" y="3861048"/>
            <a:ext cx="3595143" cy="23985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08234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Probleem gedrag door stress</a:t>
            </a:r>
            <a:endParaRPr lang="nl-NL" dirty="0"/>
          </a:p>
        </p:txBody>
      </p:sp>
      <p:sp>
        <p:nvSpPr>
          <p:cNvPr id="3" name="Tijdelijke aanduiding voor inhoud 2"/>
          <p:cNvSpPr>
            <a:spLocks noGrp="1"/>
          </p:cNvSpPr>
          <p:nvPr>
            <p:ph sz="quarter" idx="1"/>
          </p:nvPr>
        </p:nvSpPr>
        <p:spPr/>
        <p:txBody>
          <a:bodyPr>
            <a:normAutofit fontScale="77500" lnSpcReduction="20000"/>
          </a:bodyPr>
          <a:lstStyle/>
          <a:p>
            <a:r>
              <a:rPr lang="nl-NL" dirty="0" smtClean="0"/>
              <a:t>Weerstand wordt minder dus eerder ziek (vaak blaasontsteking)</a:t>
            </a:r>
          </a:p>
          <a:p>
            <a:r>
              <a:rPr lang="nl-NL" dirty="0" smtClean="0"/>
              <a:t>Bij langdurende stress kan het volgende probleem gedrag ontstaan:</a:t>
            </a:r>
          </a:p>
          <a:p>
            <a:pPr lvl="1"/>
            <a:r>
              <a:rPr lang="nl-NL" dirty="0"/>
              <a:t>sproeien in huis </a:t>
            </a:r>
          </a:p>
          <a:p>
            <a:pPr lvl="1"/>
            <a:r>
              <a:rPr lang="nl-NL" dirty="0"/>
              <a:t>onzindelijkheid </a:t>
            </a:r>
          </a:p>
          <a:p>
            <a:pPr lvl="1"/>
            <a:r>
              <a:rPr lang="nl-NL" dirty="0"/>
              <a:t>agressie </a:t>
            </a:r>
          </a:p>
          <a:p>
            <a:pPr lvl="1"/>
            <a:r>
              <a:rPr lang="nl-NL" dirty="0"/>
              <a:t>kapot maken van dingen </a:t>
            </a:r>
          </a:p>
          <a:p>
            <a:pPr lvl="1"/>
            <a:r>
              <a:rPr lang="nl-NL" dirty="0"/>
              <a:t>pica (eten van vreemde dingen, bijv. wol) </a:t>
            </a:r>
          </a:p>
          <a:p>
            <a:pPr lvl="1"/>
            <a:r>
              <a:rPr lang="nl-NL" dirty="0"/>
              <a:t>zichzelf kaal likken/plukken </a:t>
            </a:r>
          </a:p>
          <a:p>
            <a:pPr lvl="1"/>
            <a:r>
              <a:rPr lang="nl-NL" dirty="0"/>
              <a:t>weinig tot geen activiteiten laten zien </a:t>
            </a:r>
          </a:p>
          <a:p>
            <a:pPr lvl="1"/>
            <a:r>
              <a:rPr lang="nl-NL" dirty="0"/>
              <a:t>meer/minder eten </a:t>
            </a:r>
          </a:p>
          <a:p>
            <a:pPr lvl="1"/>
            <a:r>
              <a:rPr lang="nl-NL" dirty="0"/>
              <a:t>overdreven aandacht vragen, hard miauwen </a:t>
            </a:r>
          </a:p>
          <a:p>
            <a:pPr lvl="1"/>
            <a:r>
              <a:rPr lang="nl-NL" dirty="0"/>
              <a:t>staartjagen </a:t>
            </a:r>
          </a:p>
          <a:p>
            <a:endParaRPr lang="nl-NL" dirty="0"/>
          </a:p>
        </p:txBody>
      </p:sp>
    </p:spTree>
    <p:extLst>
      <p:ext uri="{BB962C8B-B14F-4D97-AF65-F5344CB8AC3E}">
        <p14:creationId xmlns:p14="http://schemas.microsoft.com/office/powerpoint/2010/main" val="15238944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Welzijn </a:t>
            </a:r>
            <a:endParaRPr lang="nl-NL" dirty="0"/>
          </a:p>
        </p:txBody>
      </p:sp>
      <p:sp>
        <p:nvSpPr>
          <p:cNvPr id="3" name="Tijdelijke aanduiding voor inhoud 2"/>
          <p:cNvSpPr>
            <a:spLocks noGrp="1"/>
          </p:cNvSpPr>
          <p:nvPr>
            <p:ph sz="quarter" idx="1"/>
          </p:nvPr>
        </p:nvSpPr>
        <p:spPr/>
        <p:txBody>
          <a:bodyPr>
            <a:normAutofit lnSpcReduction="10000"/>
          </a:bodyPr>
          <a:lstStyle/>
          <a:p>
            <a:r>
              <a:rPr lang="nl-NL" dirty="0" smtClean="0"/>
              <a:t>5 vrijheden van </a:t>
            </a:r>
            <a:r>
              <a:rPr lang="nl-NL" dirty="0" err="1" smtClean="0"/>
              <a:t>Brambell</a:t>
            </a:r>
            <a:endParaRPr lang="nl-NL" dirty="0" smtClean="0"/>
          </a:p>
          <a:p>
            <a:pPr marL="971550" lvl="1" indent="-514350">
              <a:buAutoNum type="arabicPlain"/>
            </a:pPr>
            <a:r>
              <a:rPr lang="nl-NL" dirty="0" smtClean="0"/>
              <a:t>Dieren zijn gevrijwaard van honger, dorst of onjuiste voeding</a:t>
            </a:r>
          </a:p>
          <a:p>
            <a:pPr marL="971550" lvl="1" indent="-514350">
              <a:buAutoNum type="arabicPlain"/>
            </a:pPr>
            <a:r>
              <a:rPr lang="nl-NL" dirty="0" smtClean="0"/>
              <a:t>Dieren zijn gevrijwaard van thermaal en fysiek ongerief</a:t>
            </a:r>
          </a:p>
          <a:p>
            <a:pPr marL="971550" lvl="1" indent="-514350">
              <a:buAutoNum type="arabicPlain"/>
            </a:pPr>
            <a:r>
              <a:rPr lang="nl-NL" dirty="0" smtClean="0"/>
              <a:t>Dieren zijn gevrijwaard van pijn, verwonding of ziekten</a:t>
            </a:r>
          </a:p>
          <a:p>
            <a:pPr marL="971550" lvl="1" indent="-514350">
              <a:buAutoNum type="arabicPlain"/>
            </a:pPr>
            <a:r>
              <a:rPr lang="nl-NL" dirty="0" smtClean="0"/>
              <a:t>Dieren zijn gevrijwaard van angst en chronische stress</a:t>
            </a:r>
          </a:p>
          <a:p>
            <a:pPr marL="971550" lvl="1" indent="-514350">
              <a:buAutoNum type="arabicPlain"/>
            </a:pPr>
            <a:r>
              <a:rPr lang="nl-NL" dirty="0" smtClean="0"/>
              <a:t>Dieren zijn vrij om een natuurlijk soorteigen gedragspatroon te kunnen hebben</a:t>
            </a:r>
          </a:p>
          <a:p>
            <a:pPr marL="971550" lvl="1" indent="-514350">
              <a:buAutoNum type="arabicPlain"/>
            </a:pPr>
            <a:endParaRPr lang="nl-N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Agressie </a:t>
            </a:r>
            <a:endParaRPr lang="nl-NL" dirty="0"/>
          </a:p>
        </p:txBody>
      </p:sp>
      <p:sp>
        <p:nvSpPr>
          <p:cNvPr id="3" name="Tijdelijke aanduiding voor inhoud 2"/>
          <p:cNvSpPr>
            <a:spLocks noGrp="1"/>
          </p:cNvSpPr>
          <p:nvPr>
            <p:ph sz="quarter" idx="1"/>
          </p:nvPr>
        </p:nvSpPr>
        <p:spPr/>
        <p:txBody>
          <a:bodyPr/>
          <a:lstStyle/>
          <a:p>
            <a:r>
              <a:rPr lang="nl-NL" dirty="0" smtClean="0"/>
              <a:t>Liever voorkomen dan conflict</a:t>
            </a:r>
          </a:p>
          <a:p>
            <a:r>
              <a:rPr lang="nl-NL" dirty="0" smtClean="0"/>
              <a:t>Agressie is vaak bedoel om te sussen, niet om uit te dagen</a:t>
            </a:r>
          </a:p>
          <a:p>
            <a:r>
              <a:rPr lang="nl-NL" dirty="0" smtClean="0"/>
              <a:t>Agressie als hij bang is, pijn heeft</a:t>
            </a:r>
          </a:p>
          <a:p>
            <a:r>
              <a:rPr lang="nl-NL" dirty="0" smtClean="0"/>
              <a:t>Wel territorium agressie (míjn buurt)</a:t>
            </a:r>
          </a:p>
          <a:p>
            <a:r>
              <a:rPr lang="nl-NL" dirty="0" smtClean="0"/>
              <a:t>Uren lang fixeren (strak aankijken)</a:t>
            </a:r>
            <a:endParaRPr lang="nl-NL" dirty="0"/>
          </a:p>
        </p:txBody>
      </p:sp>
      <p:pic>
        <p:nvPicPr>
          <p:cNvPr id="7170" name="Picture 2" descr="http://www.kinderenendieren.nl/extra%20fotos%20dier/boze%20ka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44208" y="188640"/>
            <a:ext cx="2381250" cy="1905000"/>
          </a:xfrm>
          <a:prstGeom prst="rect">
            <a:avLst/>
          </a:prstGeom>
          <a:noFill/>
          <a:extLst>
            <a:ext uri="{909E8E84-426E-40DD-AFC4-6F175D3DCCD1}">
              <a14:hiddenFill xmlns:a14="http://schemas.microsoft.com/office/drawing/2010/main">
                <a:solidFill>
                  <a:srgbClr val="FFFFFF"/>
                </a:solidFill>
              </a14:hiddenFill>
            </a:ext>
          </a:extLst>
        </p:spPr>
      </p:pic>
      <p:pic>
        <p:nvPicPr>
          <p:cNvPr id="7172" name="Picture 4" descr="http://www.whgdierenartsen.nl/html/bibliotheek/img/december2004/kat_agressi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7584" y="4661148"/>
            <a:ext cx="3183843" cy="21968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13382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Feromonen </a:t>
            </a:r>
            <a:endParaRPr lang="nl-NL" dirty="0"/>
          </a:p>
        </p:txBody>
      </p:sp>
      <p:sp>
        <p:nvSpPr>
          <p:cNvPr id="3" name="Tijdelijke aanduiding voor inhoud 2"/>
          <p:cNvSpPr>
            <a:spLocks noGrp="1"/>
          </p:cNvSpPr>
          <p:nvPr>
            <p:ph sz="quarter" idx="1"/>
          </p:nvPr>
        </p:nvSpPr>
        <p:spPr/>
        <p:txBody>
          <a:bodyPr/>
          <a:lstStyle/>
          <a:p>
            <a:r>
              <a:rPr lang="nl-NL" dirty="0" smtClean="0"/>
              <a:t>Opnemen met Orgaan van </a:t>
            </a:r>
            <a:r>
              <a:rPr lang="nl-NL" dirty="0" err="1" smtClean="0"/>
              <a:t>Jacobson</a:t>
            </a:r>
            <a:r>
              <a:rPr lang="nl-NL" dirty="0" smtClean="0"/>
              <a:t> (dus </a:t>
            </a:r>
            <a:r>
              <a:rPr lang="nl-NL" dirty="0" err="1" smtClean="0"/>
              <a:t>flehmen</a:t>
            </a:r>
            <a:r>
              <a:rPr lang="nl-NL" dirty="0" smtClean="0"/>
              <a:t>)</a:t>
            </a:r>
          </a:p>
          <a:p>
            <a:r>
              <a:rPr lang="nl-NL" dirty="0" smtClean="0"/>
              <a:t>Zitten op: zijkant van de kop, op de voetzooltjes en bij de aanhechting van de staart</a:t>
            </a:r>
          </a:p>
          <a:p>
            <a:r>
              <a:rPr lang="nl-NL" dirty="0" smtClean="0"/>
              <a:t>Nodig om aan te geven wat hun territorium is, wat zij als eigendom beschouwen of dat ze in de stemming zijn voor een dekking.</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Territorium</a:t>
            </a:r>
            <a:endParaRPr lang="nl-NL" dirty="0"/>
          </a:p>
        </p:txBody>
      </p:sp>
      <p:sp>
        <p:nvSpPr>
          <p:cNvPr id="3" name="Tijdelijke aanduiding voor inhoud 2"/>
          <p:cNvSpPr>
            <a:spLocks noGrp="1"/>
          </p:cNvSpPr>
          <p:nvPr>
            <p:ph sz="quarter" idx="1"/>
          </p:nvPr>
        </p:nvSpPr>
        <p:spPr/>
        <p:txBody>
          <a:bodyPr/>
          <a:lstStyle/>
          <a:p>
            <a:r>
              <a:rPr lang="nl-NL" dirty="0" smtClean="0"/>
              <a:t>Kat is erg territoriaal ingesteld, hij hecht dus veel waarde aan zijn huis.</a:t>
            </a:r>
          </a:p>
          <a:p>
            <a:r>
              <a:rPr lang="nl-NL" dirty="0" smtClean="0"/>
              <a:t>Afbakenen </a:t>
            </a:r>
            <a:r>
              <a:rPr lang="nl-NL" dirty="0" err="1" smtClean="0"/>
              <a:t>dmv</a:t>
            </a:r>
            <a:r>
              <a:rPr lang="nl-NL" dirty="0" smtClean="0"/>
              <a:t> markeren/geuren</a:t>
            </a:r>
          </a:p>
          <a:p>
            <a:r>
              <a:rPr lang="nl-NL" dirty="0" smtClean="0"/>
              <a:t>Gebied voor kat te vergroten door driedimensionaal te werken </a:t>
            </a:r>
            <a:r>
              <a:rPr lang="nl-NL" dirty="0" smtClean="0">
                <a:sym typeface="Wingdings" pitchFamily="2" charset="2"/>
              </a:rPr>
              <a:t> hangmatjes, klimpalen</a:t>
            </a:r>
          </a:p>
          <a:p>
            <a:r>
              <a:rPr lang="nl-NL" sz="2400" i="1" dirty="0" smtClean="0">
                <a:sym typeface="Wingdings" pitchFamily="2" charset="2"/>
              </a:rPr>
              <a:t>Filmpje Royal </a:t>
            </a:r>
            <a:r>
              <a:rPr lang="nl-NL" sz="2400" i="1" dirty="0" err="1" smtClean="0">
                <a:sym typeface="Wingdings" pitchFamily="2" charset="2"/>
              </a:rPr>
              <a:t>canin</a:t>
            </a:r>
            <a:endParaRPr lang="nl-NL" sz="2400" i="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Socialisatie periode</a:t>
            </a:r>
            <a:endParaRPr lang="nl-NL" dirty="0"/>
          </a:p>
        </p:txBody>
      </p:sp>
      <p:sp>
        <p:nvSpPr>
          <p:cNvPr id="3" name="Tijdelijke aanduiding voor inhoud 2"/>
          <p:cNvSpPr>
            <a:spLocks noGrp="1"/>
          </p:cNvSpPr>
          <p:nvPr>
            <p:ph sz="quarter" idx="1"/>
          </p:nvPr>
        </p:nvSpPr>
        <p:spPr/>
        <p:txBody>
          <a:bodyPr/>
          <a:lstStyle/>
          <a:p>
            <a:endParaRPr lang="nl-NL" dirty="0" smtClean="0"/>
          </a:p>
          <a:p>
            <a:r>
              <a:rPr lang="nl-NL" dirty="0" smtClean="0"/>
              <a:t>0 – 14 dagen: Neonatale periode</a:t>
            </a:r>
          </a:p>
          <a:p>
            <a:r>
              <a:rPr lang="nl-NL" dirty="0" smtClean="0"/>
              <a:t>2 – 3 weken: Overgangsperiode </a:t>
            </a:r>
          </a:p>
          <a:p>
            <a:r>
              <a:rPr lang="nl-NL" dirty="0" smtClean="0"/>
              <a:t>3 – 7 weken: 1</a:t>
            </a:r>
            <a:r>
              <a:rPr lang="nl-NL" baseline="30000" dirty="0" smtClean="0"/>
              <a:t>e</a:t>
            </a:r>
            <a:r>
              <a:rPr lang="nl-NL" dirty="0" smtClean="0"/>
              <a:t> socialisatie periode</a:t>
            </a:r>
          </a:p>
          <a:p>
            <a:r>
              <a:rPr lang="nl-NL" dirty="0" smtClean="0"/>
              <a:t>7 – 14 weken: 2</a:t>
            </a:r>
            <a:r>
              <a:rPr lang="nl-NL" baseline="30000" dirty="0" smtClean="0"/>
              <a:t>e</a:t>
            </a:r>
            <a:r>
              <a:rPr lang="nl-NL" dirty="0" smtClean="0"/>
              <a:t> socialisatie periode</a:t>
            </a:r>
          </a:p>
          <a:p>
            <a:endParaRPr lang="nl-NL" dirty="0"/>
          </a:p>
          <a:p>
            <a:r>
              <a:rPr lang="nl-NL" dirty="0" smtClean="0"/>
              <a:t>Wanneer kitten weg bij moeder?</a:t>
            </a:r>
          </a:p>
          <a:p>
            <a:endParaRPr lang="nl-NL" dirty="0"/>
          </a:p>
        </p:txBody>
      </p:sp>
      <p:pic>
        <p:nvPicPr>
          <p:cNvPr id="8194" name="Picture 2" descr="http://villagoofy.nl/wp-content/uploads/2010/08/kitten-ogen-dicht-e1282030184340.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67670" y="260649"/>
            <a:ext cx="2976330" cy="223224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opdracht</a:t>
            </a:r>
            <a:endParaRPr lang="nl-NL" dirty="0"/>
          </a:p>
        </p:txBody>
      </p:sp>
      <p:sp>
        <p:nvSpPr>
          <p:cNvPr id="3" name="Tijdelijke aanduiding voor inhoud 2"/>
          <p:cNvSpPr>
            <a:spLocks noGrp="1"/>
          </p:cNvSpPr>
          <p:nvPr>
            <p:ph sz="quarter" idx="1"/>
          </p:nvPr>
        </p:nvSpPr>
        <p:spPr/>
        <p:txBody>
          <a:bodyPr/>
          <a:lstStyle/>
          <a:p>
            <a:r>
              <a:rPr lang="nl-NL" dirty="0" smtClean="0"/>
              <a:t>Je hebt vandaag geleert over stress bij katten. Zoek een artikel op internet op over stress bij </a:t>
            </a:r>
            <a:r>
              <a:rPr lang="nl-NL" i="1" dirty="0" smtClean="0"/>
              <a:t>honden. </a:t>
            </a:r>
          </a:p>
          <a:p>
            <a:pPr lvl="1"/>
            <a:r>
              <a:rPr lang="nl-NL" dirty="0" smtClean="0"/>
              <a:t>Noteer de bron</a:t>
            </a:r>
          </a:p>
          <a:p>
            <a:pPr lvl="1"/>
            <a:r>
              <a:rPr lang="nl-NL" dirty="0" smtClean="0"/>
              <a:t>Welke signalen zie je</a:t>
            </a:r>
          </a:p>
          <a:p>
            <a:pPr lvl="1"/>
            <a:r>
              <a:rPr lang="nl-NL" dirty="0" smtClean="0"/>
              <a:t>Stress gerelateerde klachten</a:t>
            </a:r>
            <a:endParaRPr lang="nl-N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Gedrag</a:t>
            </a:r>
            <a:endParaRPr lang="nl-NL" dirty="0"/>
          </a:p>
        </p:txBody>
      </p:sp>
      <p:sp>
        <p:nvSpPr>
          <p:cNvPr id="3" name="Tijdelijke aanduiding voor inhoud 2"/>
          <p:cNvSpPr>
            <a:spLocks noGrp="1"/>
          </p:cNvSpPr>
          <p:nvPr>
            <p:ph sz="quarter" idx="1"/>
          </p:nvPr>
        </p:nvSpPr>
        <p:spPr/>
        <p:txBody>
          <a:bodyPr>
            <a:normAutofit/>
          </a:bodyPr>
          <a:lstStyle/>
          <a:p>
            <a:r>
              <a:rPr lang="nl-NL" dirty="0" smtClean="0"/>
              <a:t>De kat communiceert met verschillende onderdelen van het lichaam; welke zijn dit?</a:t>
            </a:r>
          </a:p>
          <a:p>
            <a:pPr>
              <a:buBlip>
                <a:blip r:embed="rId3"/>
              </a:buBlip>
            </a:pPr>
            <a:r>
              <a:rPr lang="nl-NL" dirty="0" smtClean="0"/>
              <a:t>De staart</a:t>
            </a:r>
          </a:p>
          <a:p>
            <a:pPr>
              <a:buBlip>
                <a:blip r:embed="rId3"/>
              </a:buBlip>
            </a:pPr>
            <a:r>
              <a:rPr lang="nl-NL" dirty="0" smtClean="0"/>
              <a:t>De vacht</a:t>
            </a:r>
          </a:p>
          <a:p>
            <a:pPr>
              <a:buBlip>
                <a:blip r:embed="rId3"/>
              </a:buBlip>
            </a:pPr>
            <a:r>
              <a:rPr lang="nl-NL" dirty="0" smtClean="0"/>
              <a:t>De oren</a:t>
            </a:r>
          </a:p>
          <a:p>
            <a:pPr>
              <a:buBlip>
                <a:blip r:embed="rId3"/>
              </a:buBlip>
            </a:pPr>
            <a:r>
              <a:rPr lang="nl-NL" dirty="0" smtClean="0"/>
              <a:t>De ogen</a:t>
            </a:r>
          </a:p>
          <a:p>
            <a:pPr>
              <a:buBlip>
                <a:blip r:embed="rId3"/>
              </a:buBlip>
            </a:pPr>
            <a:r>
              <a:rPr lang="nl-NL" dirty="0" smtClean="0"/>
              <a:t>Snorharen</a:t>
            </a:r>
          </a:p>
          <a:p>
            <a:pPr>
              <a:buBlip>
                <a:blip r:embed="rId3"/>
              </a:buBlip>
            </a:pPr>
            <a:r>
              <a:rPr lang="nl-NL" dirty="0" smtClean="0"/>
              <a:t>Stem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nieuwe vertaling plaatje kat.bmp"/>
          <p:cNvPicPr/>
          <p:nvPr/>
        </p:nvPicPr>
        <p:blipFill>
          <a:blip r:embed="rId3" cstate="print"/>
          <a:stretch>
            <a:fillRect/>
          </a:stretch>
        </p:blipFill>
        <p:spPr>
          <a:xfrm>
            <a:off x="2843808" y="2294012"/>
            <a:ext cx="5472608" cy="4563988"/>
          </a:xfrm>
          <a:prstGeom prst="rect">
            <a:avLst/>
          </a:prstGeom>
        </p:spPr>
      </p:pic>
      <p:sp>
        <p:nvSpPr>
          <p:cNvPr id="2" name="Titel 1"/>
          <p:cNvSpPr>
            <a:spLocks noGrp="1"/>
          </p:cNvSpPr>
          <p:nvPr>
            <p:ph type="title"/>
          </p:nvPr>
        </p:nvSpPr>
        <p:spPr/>
        <p:txBody>
          <a:bodyPr/>
          <a:lstStyle/>
          <a:p>
            <a:r>
              <a:rPr lang="nl-NL" dirty="0" smtClean="0"/>
              <a:t>De staart</a:t>
            </a:r>
            <a:endParaRPr lang="nl-NL" dirty="0"/>
          </a:p>
        </p:txBody>
      </p:sp>
      <p:sp>
        <p:nvSpPr>
          <p:cNvPr id="3" name="Tijdelijke aanduiding voor inhoud 2"/>
          <p:cNvSpPr>
            <a:spLocks noGrp="1"/>
          </p:cNvSpPr>
          <p:nvPr>
            <p:ph sz="quarter" idx="1"/>
          </p:nvPr>
        </p:nvSpPr>
        <p:spPr>
          <a:xfrm>
            <a:off x="457200" y="1600201"/>
            <a:ext cx="8229600" cy="1396752"/>
          </a:xfrm>
        </p:spPr>
        <p:txBody>
          <a:bodyPr>
            <a:normAutofit/>
          </a:bodyPr>
          <a:lstStyle/>
          <a:p>
            <a:r>
              <a:rPr lang="nl-NL" dirty="0" smtClean="0"/>
              <a:t>2 functies: Communicatie en bewaren van evenwicht. </a:t>
            </a:r>
            <a:br>
              <a:rPr lang="nl-NL" dirty="0" smtClean="0"/>
            </a:br>
            <a:r>
              <a:rPr lang="nl-NL" i="1" dirty="0" smtClean="0"/>
              <a:t>Filmpje</a:t>
            </a:r>
            <a:endParaRPr lang="nl-NL" i="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vacht</a:t>
            </a:r>
            <a:endParaRPr lang="nl-NL" dirty="0"/>
          </a:p>
        </p:txBody>
      </p:sp>
      <p:sp>
        <p:nvSpPr>
          <p:cNvPr id="3" name="Tijdelijke aanduiding voor inhoud 2"/>
          <p:cNvSpPr>
            <a:spLocks noGrp="1"/>
          </p:cNvSpPr>
          <p:nvPr>
            <p:ph sz="quarter" idx="1"/>
          </p:nvPr>
        </p:nvSpPr>
        <p:spPr>
          <a:xfrm>
            <a:off x="457200" y="1600200"/>
            <a:ext cx="8363272" cy="1540767"/>
          </a:xfrm>
        </p:spPr>
        <p:txBody>
          <a:bodyPr>
            <a:normAutofit/>
          </a:bodyPr>
          <a:lstStyle/>
          <a:p>
            <a:r>
              <a:rPr lang="nl-NL" dirty="0" smtClean="0"/>
              <a:t>Door uit te zetten lijkt de kat veel groter en daardoor dus bedreigend!</a:t>
            </a:r>
            <a:endParaRPr lang="nl-NL" dirty="0"/>
          </a:p>
        </p:txBody>
      </p:sp>
      <p:pic>
        <p:nvPicPr>
          <p:cNvPr id="7170" name="Picture 2" descr="http://imagecache6.allposters.com/LRG/21/2143/1GBCD00Z.jpg"/>
          <p:cNvPicPr>
            <a:picLocks noChangeAspect="1" noChangeArrowheads="1"/>
          </p:cNvPicPr>
          <p:nvPr/>
        </p:nvPicPr>
        <p:blipFill>
          <a:blip r:embed="rId3" cstate="print"/>
          <a:srcRect/>
          <a:stretch>
            <a:fillRect/>
          </a:stretch>
        </p:blipFill>
        <p:spPr bwMode="auto">
          <a:xfrm>
            <a:off x="2915816" y="2420888"/>
            <a:ext cx="3219450" cy="428625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6084168" y="2132856"/>
            <a:ext cx="263214" cy="369332"/>
          </a:xfrm>
          <a:prstGeom prst="rect">
            <a:avLst/>
          </a:prstGeom>
        </p:spPr>
        <p:txBody>
          <a:bodyPr wrap="none">
            <a:spAutoFit/>
          </a:bodyPr>
          <a:lstStyle/>
          <a:p>
            <a:r>
              <a:rPr lang="nl-NL" dirty="0"/>
              <a:t>°</a:t>
            </a:r>
          </a:p>
        </p:txBody>
      </p:sp>
      <p:sp>
        <p:nvSpPr>
          <p:cNvPr id="2" name="Titel 1"/>
          <p:cNvSpPr>
            <a:spLocks noGrp="1"/>
          </p:cNvSpPr>
          <p:nvPr>
            <p:ph type="title"/>
          </p:nvPr>
        </p:nvSpPr>
        <p:spPr/>
        <p:txBody>
          <a:bodyPr/>
          <a:lstStyle/>
          <a:p>
            <a:r>
              <a:rPr lang="nl-NL" dirty="0" smtClean="0"/>
              <a:t>Oren</a:t>
            </a:r>
            <a:endParaRPr lang="nl-NL" dirty="0"/>
          </a:p>
        </p:txBody>
      </p:sp>
      <p:sp>
        <p:nvSpPr>
          <p:cNvPr id="3" name="Tijdelijke aanduiding voor inhoud 2"/>
          <p:cNvSpPr>
            <a:spLocks noGrp="1"/>
          </p:cNvSpPr>
          <p:nvPr>
            <p:ph sz="quarter" idx="1"/>
          </p:nvPr>
        </p:nvSpPr>
        <p:spPr>
          <a:xfrm>
            <a:off x="395536" y="1628801"/>
            <a:ext cx="8748464" cy="3600400"/>
          </a:xfrm>
        </p:spPr>
        <p:txBody>
          <a:bodyPr/>
          <a:lstStyle/>
          <a:p>
            <a:r>
              <a:rPr lang="nl-NL" dirty="0" smtClean="0"/>
              <a:t>Belangrijkste zintuig</a:t>
            </a:r>
          </a:p>
          <a:p>
            <a:r>
              <a:rPr lang="nl-NL" dirty="0" smtClean="0"/>
              <a:t>Met behulp van 30 verschillende spiertjes 180  draaien </a:t>
            </a:r>
            <a:r>
              <a:rPr lang="nl-NL" dirty="0" smtClean="0">
                <a:sym typeface="Wingdings" pitchFamily="2" charset="2"/>
              </a:rPr>
              <a:t> exacte plaats bepaling van geluid</a:t>
            </a:r>
          </a:p>
          <a:p>
            <a:r>
              <a:rPr lang="nl-NL" dirty="0" smtClean="0">
                <a:sym typeface="Wingdings" pitchFamily="2" charset="2"/>
                <a:hlinkClick r:id="rId3"/>
              </a:rPr>
              <a:t>Angst</a:t>
            </a:r>
            <a:r>
              <a:rPr lang="nl-NL" dirty="0" smtClean="0">
                <a:sym typeface="Wingdings" pitchFamily="2" charset="2"/>
              </a:rPr>
              <a:t>: platte oren</a:t>
            </a:r>
          </a:p>
          <a:p>
            <a:r>
              <a:rPr lang="nl-NL" dirty="0" smtClean="0">
                <a:sym typeface="Wingdings" pitchFamily="2" charset="2"/>
              </a:rPr>
              <a:t>Hoe meer rechtop (en daarbij de achterkant te zien is) hoe </a:t>
            </a:r>
            <a:r>
              <a:rPr lang="nl-NL" dirty="0" smtClean="0">
                <a:sym typeface="Wingdings" pitchFamily="2" charset="2"/>
                <a:hlinkClick r:id="rId4"/>
              </a:rPr>
              <a:t>agressiever</a:t>
            </a:r>
            <a:r>
              <a:rPr lang="nl-NL" dirty="0" smtClean="0">
                <a:sym typeface="Wingdings" pitchFamily="2" charset="2"/>
              </a:rPr>
              <a:t> hij is.</a:t>
            </a:r>
            <a:endParaRPr lang="nl-NL"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sz="quarter" idx="1"/>
          </p:nvPr>
        </p:nvSpPr>
        <p:spPr/>
        <p:txBody>
          <a:bodyPr/>
          <a:lstStyle/>
          <a:p>
            <a:endParaRPr lang="nl-NL" dirty="0"/>
          </a:p>
        </p:txBody>
      </p:sp>
      <p:pic>
        <p:nvPicPr>
          <p:cNvPr id="38914" name="Picture 2" descr="http://www.norenvanbalingshoek.nl/Kattengedrag/Foto's/Koppen.jpg"/>
          <p:cNvPicPr>
            <a:picLocks noChangeAspect="1" noChangeArrowheads="1"/>
          </p:cNvPicPr>
          <p:nvPr/>
        </p:nvPicPr>
        <p:blipFill>
          <a:blip r:embed="rId3" cstate="print"/>
          <a:srcRect/>
          <a:stretch>
            <a:fillRect/>
          </a:stretch>
        </p:blipFill>
        <p:spPr bwMode="auto">
          <a:xfrm>
            <a:off x="1547664" y="260648"/>
            <a:ext cx="6096000" cy="6334126"/>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Ogen</a:t>
            </a:r>
            <a:endParaRPr lang="nl-NL" dirty="0"/>
          </a:p>
        </p:txBody>
      </p:sp>
      <p:sp>
        <p:nvSpPr>
          <p:cNvPr id="3" name="Tijdelijke aanduiding voor inhoud 2"/>
          <p:cNvSpPr>
            <a:spLocks noGrp="1"/>
          </p:cNvSpPr>
          <p:nvPr>
            <p:ph sz="quarter" idx="1"/>
          </p:nvPr>
        </p:nvSpPr>
        <p:spPr/>
        <p:txBody>
          <a:bodyPr/>
          <a:lstStyle/>
          <a:p>
            <a:r>
              <a:rPr lang="nl-NL" dirty="0" smtClean="0"/>
              <a:t>Groot ten opzichte van de kop </a:t>
            </a:r>
            <a:r>
              <a:rPr lang="nl-NL" dirty="0" smtClean="0">
                <a:sym typeface="Wingdings" pitchFamily="2" charset="2"/>
              </a:rPr>
              <a:t> helemaal rond daardoor grote gezichtsdriehoek.</a:t>
            </a:r>
          </a:p>
          <a:p>
            <a:r>
              <a:rPr lang="nl-NL" dirty="0" smtClean="0">
                <a:sym typeface="Wingdings" pitchFamily="2" charset="2"/>
              </a:rPr>
              <a:t>Grote pupil: Angst</a:t>
            </a:r>
            <a:r>
              <a:rPr lang="nl-NL" dirty="0">
                <a:sym typeface="Wingdings" pitchFamily="2" charset="2"/>
              </a:rPr>
              <a:t> </a:t>
            </a:r>
            <a:r>
              <a:rPr lang="nl-NL" dirty="0" smtClean="0">
                <a:sym typeface="Wingdings" pitchFamily="2" charset="2"/>
              </a:rPr>
              <a:t>of  woede</a:t>
            </a:r>
          </a:p>
          <a:p>
            <a:pPr marL="0" indent="0">
              <a:buNone/>
            </a:pPr>
            <a:r>
              <a:rPr lang="nl-NL" dirty="0" smtClean="0">
                <a:sym typeface="Wingdings" pitchFamily="2" charset="2"/>
              </a:rPr>
              <a:t> 	bij woede  vlak voor aanval smal streepje</a:t>
            </a:r>
          </a:p>
          <a:p>
            <a:r>
              <a:rPr lang="nl-NL" dirty="0" smtClean="0">
                <a:sym typeface="Wingdings" pitchFamily="2" charset="2"/>
              </a:rPr>
              <a:t>Veel licht: kleine pupil</a:t>
            </a:r>
          </a:p>
          <a:p>
            <a:r>
              <a:rPr lang="nl-NL" dirty="0" smtClean="0">
                <a:sym typeface="Wingdings" pitchFamily="2" charset="2"/>
              </a:rPr>
              <a:t>Weinig licht: grote pupil</a:t>
            </a:r>
          </a:p>
          <a:p>
            <a:r>
              <a:rPr lang="nl-NL" dirty="0" smtClean="0">
                <a:sym typeface="Wingdings" pitchFamily="2" charset="2"/>
              </a:rPr>
              <a:t>Knipogen kat  op gemak stellen</a:t>
            </a:r>
            <a:endParaRPr lang="nl-NL" dirty="0"/>
          </a:p>
        </p:txBody>
      </p:sp>
      <p:pic>
        <p:nvPicPr>
          <p:cNvPr id="25602" name="Picture 2" descr="http://www.weetjesoverkatten.nl/plaatjes/oog5.jpg"/>
          <p:cNvPicPr>
            <a:picLocks noChangeAspect="1" noChangeArrowheads="1"/>
          </p:cNvPicPr>
          <p:nvPr/>
        </p:nvPicPr>
        <p:blipFill>
          <a:blip r:embed="rId3" cstate="print"/>
          <a:srcRect/>
          <a:stretch>
            <a:fillRect/>
          </a:stretch>
        </p:blipFill>
        <p:spPr bwMode="auto">
          <a:xfrm>
            <a:off x="7956376" y="4365104"/>
            <a:ext cx="695325" cy="16764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Snorharen</a:t>
            </a:r>
            <a:endParaRPr lang="nl-NL" dirty="0"/>
          </a:p>
        </p:txBody>
      </p:sp>
      <p:sp>
        <p:nvSpPr>
          <p:cNvPr id="3" name="Tijdelijke aanduiding voor inhoud 2"/>
          <p:cNvSpPr>
            <a:spLocks noGrp="1"/>
          </p:cNvSpPr>
          <p:nvPr>
            <p:ph sz="quarter" idx="1"/>
          </p:nvPr>
        </p:nvSpPr>
        <p:spPr>
          <a:xfrm>
            <a:off x="457200" y="1600201"/>
            <a:ext cx="8229600" cy="3556992"/>
          </a:xfrm>
        </p:spPr>
        <p:txBody>
          <a:bodyPr>
            <a:normAutofit fontScale="92500"/>
          </a:bodyPr>
          <a:lstStyle/>
          <a:p>
            <a:endParaRPr lang="nl-NL" dirty="0" smtClean="0"/>
          </a:p>
          <a:p>
            <a:endParaRPr lang="nl-NL" dirty="0" smtClean="0"/>
          </a:p>
          <a:p>
            <a:r>
              <a:rPr lang="nl-NL" dirty="0" smtClean="0"/>
              <a:t>Zeer gevoelig en zijn soort duimstok</a:t>
            </a:r>
          </a:p>
          <a:p>
            <a:r>
              <a:rPr lang="nl-NL" dirty="0" smtClean="0"/>
              <a:t>Bescherming van ogen</a:t>
            </a:r>
          </a:p>
          <a:p>
            <a:r>
              <a:rPr lang="nl-NL" dirty="0" smtClean="0"/>
              <a:t>Bij communicatie </a:t>
            </a:r>
            <a:r>
              <a:rPr lang="nl-NL" dirty="0" smtClean="0">
                <a:sym typeface="Wingdings" pitchFamily="2" charset="2"/>
              </a:rPr>
              <a:t> liggen de snorharen plat naar achter dan is de kat onzeker</a:t>
            </a:r>
          </a:p>
          <a:p>
            <a:pPr>
              <a:buNone/>
            </a:pPr>
            <a:r>
              <a:rPr lang="nl-NL" dirty="0">
                <a:sym typeface="Wingdings" pitchFamily="2" charset="2"/>
              </a:rPr>
              <a:t>	</a:t>
            </a:r>
            <a:r>
              <a:rPr lang="nl-NL" dirty="0" smtClean="0">
                <a:sym typeface="Wingdings" pitchFamily="2" charset="2"/>
              </a:rPr>
              <a:t>Staan ze helemaal naar voren dan is hij zelfverzekerd. </a:t>
            </a:r>
            <a:endParaRPr lang="nl-NL" dirty="0"/>
          </a:p>
        </p:txBody>
      </p:sp>
      <p:sp>
        <p:nvSpPr>
          <p:cNvPr id="24578" name="AutoShape 2" descr="http://s3.amazonaws.com/pixmac-preview/cat-whiskers-black-and-white.jpg"/>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nl-NL"/>
          </a:p>
        </p:txBody>
      </p:sp>
      <p:pic>
        <p:nvPicPr>
          <p:cNvPr id="24580" name="Picture 4" descr="http://s3.amazonaws.com/pixmac-preview/cat-whiskers-black-and-white.jpg"/>
          <p:cNvPicPr>
            <a:picLocks noChangeAspect="1" noChangeArrowheads="1"/>
          </p:cNvPicPr>
          <p:nvPr/>
        </p:nvPicPr>
        <p:blipFill>
          <a:blip r:embed="rId3" cstate="print"/>
          <a:srcRect/>
          <a:stretch>
            <a:fillRect/>
          </a:stretch>
        </p:blipFill>
        <p:spPr bwMode="auto">
          <a:xfrm>
            <a:off x="5220072" y="332656"/>
            <a:ext cx="3521968" cy="23333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Stem</a:t>
            </a:r>
            <a:endParaRPr lang="nl-NL" dirty="0"/>
          </a:p>
        </p:txBody>
      </p:sp>
      <p:sp>
        <p:nvSpPr>
          <p:cNvPr id="3" name="Tijdelijke aanduiding voor inhoud 2"/>
          <p:cNvSpPr>
            <a:spLocks noGrp="1"/>
          </p:cNvSpPr>
          <p:nvPr>
            <p:ph sz="quarter" idx="1"/>
          </p:nvPr>
        </p:nvSpPr>
        <p:spPr/>
        <p:txBody>
          <a:bodyPr>
            <a:normAutofit lnSpcReduction="10000"/>
          </a:bodyPr>
          <a:lstStyle/>
          <a:p>
            <a:endParaRPr lang="nl-NL" dirty="0" smtClean="0"/>
          </a:p>
          <a:p>
            <a:r>
              <a:rPr lang="nl-NL" dirty="0" smtClean="0"/>
              <a:t>Er zijn veel verschillende stemgeluiden bij katten te horen (ongeveer 16). </a:t>
            </a:r>
          </a:p>
          <a:p>
            <a:r>
              <a:rPr lang="nl-NL" dirty="0" smtClean="0"/>
              <a:t>Onderling maken katten weinig geluid, tenzij er gedreigd en gevochten wordt.</a:t>
            </a:r>
          </a:p>
          <a:p>
            <a:r>
              <a:rPr lang="nl-NL" dirty="0" smtClean="0"/>
              <a:t>Mekkeren bij het zien van een prooi</a:t>
            </a:r>
          </a:p>
          <a:p>
            <a:r>
              <a:rPr lang="nl-NL" dirty="0" smtClean="0"/>
              <a:t>Vaak: hoe hoger het geluid hoe angstiger de kat is. </a:t>
            </a:r>
          </a:p>
          <a:p>
            <a:r>
              <a:rPr lang="nl-NL" dirty="0" smtClean="0"/>
              <a:t>Praat tegen je kat op hoge, zachte en melodieuze toon (vriendelijk)</a:t>
            </a:r>
            <a:endParaRPr lang="nl-NL"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an">
  <a:themeElements>
    <a:clrScheme name="Media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104</TotalTime>
  <Words>1073</Words>
  <Application>Microsoft Office PowerPoint</Application>
  <PresentationFormat>Diavoorstelling (4:3)</PresentationFormat>
  <Paragraphs>149</Paragraphs>
  <Slides>18</Slides>
  <Notes>10</Notes>
  <HiddenSlides>0</HiddenSlides>
  <MMClips>0</MMClips>
  <ScaleCrop>false</ScaleCrop>
  <HeadingPairs>
    <vt:vector size="4" baseType="variant">
      <vt:variant>
        <vt:lpstr>Thema</vt:lpstr>
      </vt:variant>
      <vt:variant>
        <vt:i4>1</vt:i4>
      </vt:variant>
      <vt:variant>
        <vt:lpstr>Diatitels</vt:lpstr>
      </vt:variant>
      <vt:variant>
        <vt:i4>18</vt:i4>
      </vt:variant>
    </vt:vector>
  </HeadingPairs>
  <TitlesOfParts>
    <vt:vector size="19" baseType="lpstr">
      <vt:lpstr>Mediaan</vt:lpstr>
      <vt:lpstr>Gedrag kat</vt:lpstr>
      <vt:lpstr>Gedrag</vt:lpstr>
      <vt:lpstr>De staart</vt:lpstr>
      <vt:lpstr>De vacht</vt:lpstr>
      <vt:lpstr>Oren</vt:lpstr>
      <vt:lpstr>PowerPoint-presentatie</vt:lpstr>
      <vt:lpstr>Ogen</vt:lpstr>
      <vt:lpstr>Snorharen</vt:lpstr>
      <vt:lpstr>Stem</vt:lpstr>
      <vt:lpstr>Einde les Kat</vt:lpstr>
      <vt:lpstr>Stress </vt:lpstr>
      <vt:lpstr>Probleem gedrag door stress</vt:lpstr>
      <vt:lpstr>Welzijn </vt:lpstr>
      <vt:lpstr>Agressie </vt:lpstr>
      <vt:lpstr>Feromonen </vt:lpstr>
      <vt:lpstr>Territorium</vt:lpstr>
      <vt:lpstr>Socialisatie periode</vt:lpstr>
      <vt:lpstr>opdracht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Gedrag kat</dc:title>
  <dc:creator>Mariska</dc:creator>
  <cp:lastModifiedBy>Mariska Roosink</cp:lastModifiedBy>
  <cp:revision>14</cp:revision>
  <dcterms:created xsi:type="dcterms:W3CDTF">2013-09-22T10:10:41Z</dcterms:created>
  <dcterms:modified xsi:type="dcterms:W3CDTF">2017-12-20T08:42:34Z</dcterms:modified>
</cp:coreProperties>
</file>